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335" r:id="rId3"/>
    <p:sldId id="336" r:id="rId4"/>
    <p:sldId id="301" r:id="rId5"/>
    <p:sldId id="341" r:id="rId6"/>
    <p:sldId id="347" r:id="rId7"/>
    <p:sldId id="324" r:id="rId8"/>
    <p:sldId id="325" r:id="rId9"/>
    <p:sldId id="326" r:id="rId10"/>
    <p:sldId id="331" r:id="rId11"/>
    <p:sldId id="338" r:id="rId12"/>
    <p:sldId id="344" r:id="rId13"/>
    <p:sldId id="305" r:id="rId14"/>
    <p:sldId id="343" r:id="rId15"/>
    <p:sldId id="340" r:id="rId16"/>
    <p:sldId id="345" r:id="rId17"/>
    <p:sldId id="342" r:id="rId18"/>
    <p:sldId id="302" r:id="rId19"/>
    <p:sldId id="346" r:id="rId20"/>
    <p:sldId id="260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D4D91"/>
    <a:srgbClr val="0070C0"/>
    <a:srgbClr val="FF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26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5227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230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003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450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868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029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218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824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328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015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054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20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613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64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75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36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87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966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21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45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76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.jp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1.wmf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jpg"/><Relationship Id="rId9" Type="http://schemas.openxmlformats.org/officeDocument/2006/relationships/image" Target="../media/image20.wmf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0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.jpg"/><Relationship Id="rId9" Type="http://schemas.openxmlformats.org/officeDocument/2006/relationships/image" Target="../media/image19.wmf"/><Relationship Id="rId1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375683" y="1561514"/>
            <a:ext cx="7839739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" sz="3200" b="1" dirty="0" smtClean="0">
                <a:solidFill>
                  <a:srgbClr val="FFFFFF"/>
                </a:solidFill>
              </a:rPr>
              <a:t>Time and Frequency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" sz="3200" b="1" dirty="0" smtClean="0">
                <a:solidFill>
                  <a:srgbClr val="FFFFFF"/>
                </a:solidFill>
              </a:rPr>
              <a:t>Calibration of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" sz="3200" b="1" dirty="0" smtClean="0">
                <a:solidFill>
                  <a:srgbClr val="FFFFFF"/>
                </a:solidFill>
              </a:rPr>
              <a:t>Stopwatches</a:t>
            </a:r>
            <a:endParaRPr lang="es" sz="3200" b="1" dirty="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 sz="800" dirty="0"/>
          </a:p>
        </p:txBody>
      </p:sp>
      <p:sp>
        <p:nvSpPr>
          <p:cNvPr id="55" name="Shape 55"/>
          <p:cNvSpPr txBox="1"/>
          <p:nvPr/>
        </p:nvSpPr>
        <p:spPr>
          <a:xfrm>
            <a:off x="4624300" y="3238016"/>
            <a:ext cx="4763100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s" sz="1600" dirty="0" smtClean="0">
                <a:solidFill>
                  <a:srgbClr val="FFFFFF"/>
                </a:solidFill>
              </a:rPr>
              <a:t>Engineer Liz Catherine Hernández Forero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68750"/>
            </a:pPr>
            <a:r>
              <a:rPr lang="es" sz="1600" dirty="0">
                <a:solidFill>
                  <a:srgbClr val="FFFFFF"/>
                </a:solidFill>
              </a:rPr>
              <a:t>Engineer </a:t>
            </a:r>
            <a:r>
              <a:rPr lang="es" sz="1600" dirty="0" smtClean="0">
                <a:solidFill>
                  <a:srgbClr val="FFFFFF"/>
                </a:solidFill>
              </a:rPr>
              <a:t>Eduin Culma Caviedes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15" y="172270"/>
            <a:ext cx="4921214" cy="274730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98" y="3002899"/>
            <a:ext cx="2486358" cy="20571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410" name="Picture 2" descr="Resultado de imagen para start stop dedo cronomet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42" y="32481"/>
            <a:ext cx="1478958" cy="184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849480" y="938848"/>
            <a:ext cx="1614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rgbClr val="00B050"/>
                </a:solidFill>
                <a:latin typeface="Futura Std Medium"/>
                <a:cs typeface="Times New Roman" panose="02020603050405020304" pitchFamily="18" charset="0"/>
              </a:rPr>
              <a:t>T = 24 h</a:t>
            </a:r>
          </a:p>
          <a:p>
            <a:r>
              <a:rPr lang="es-CO" sz="2000" dirty="0" smtClean="0">
                <a:solidFill>
                  <a:srgbClr val="00B050"/>
                </a:solidFill>
                <a:latin typeface="Futura Std Medium"/>
                <a:cs typeface="Times New Roman" panose="02020603050405020304" pitchFamily="18" charset="0"/>
              </a:rPr>
              <a:t>T = 86 400 s</a:t>
            </a:r>
            <a:endParaRPr lang="es-CO" sz="2000" dirty="0">
              <a:solidFill>
                <a:srgbClr val="00B050"/>
              </a:solidFill>
              <a:latin typeface="Futura Std Medium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5240980" y="138018"/>
                <a:ext cx="2308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000" dirty="0" err="1" smtClean="0">
                    <a:solidFill>
                      <a:srgbClr val="0D4D91"/>
                    </a:solidFill>
                    <a:latin typeface="Futura Std Medium"/>
                    <a:cs typeface="Times New Roman" panose="02020603050405020304" pitchFamily="18" charset="0"/>
                  </a:rPr>
                  <a:t>u_operator</a:t>
                </a:r>
                <a:r>
                  <a:rPr lang="es-CO" sz="2000" dirty="0" smtClean="0">
                    <a:solidFill>
                      <a:srgbClr val="0D4D91"/>
                    </a:solidFill>
                    <a:latin typeface="Futura Std Medium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CO" sz="2000" i="1" smtClean="0">
                        <a:solidFill>
                          <a:srgbClr val="0D4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s-CO" sz="2000" dirty="0" smtClean="0">
                    <a:solidFill>
                      <a:srgbClr val="0D4D91"/>
                    </a:solidFill>
                    <a:latin typeface="Futura Std Medium"/>
                    <a:cs typeface="Times New Roman" panose="02020603050405020304" pitchFamily="18" charset="0"/>
                  </a:rPr>
                  <a:t> 0.2 s</a:t>
                </a:r>
                <a:endParaRPr lang="es-CO" sz="2000" dirty="0">
                  <a:solidFill>
                    <a:srgbClr val="0D4D91"/>
                  </a:solidFill>
                  <a:latin typeface="Futura Std Medium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80" y="138018"/>
                <a:ext cx="2308645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2910" t="-7692" r="-1587" b="-2923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5226553" y="1840443"/>
                <a:ext cx="2889894" cy="1012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000" dirty="0" err="1" smtClean="0">
                    <a:solidFill>
                      <a:srgbClr val="00B050"/>
                    </a:solidFill>
                    <a:latin typeface="Futura Std Medium"/>
                    <a:cs typeface="Times New Roman" panose="02020603050405020304" pitchFamily="18" charset="0"/>
                  </a:rPr>
                  <a:t>u_relative</a:t>
                </a:r>
                <a:r>
                  <a:rPr lang="es-CO" sz="2000" dirty="0" smtClean="0">
                    <a:solidFill>
                      <a:srgbClr val="00B050"/>
                    </a:solidFill>
                    <a:latin typeface="Futura Std Medium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CO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s-CO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s-CO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CO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0.2 </m:t>
                        </m:r>
                        <m:r>
                          <a:rPr lang="es-CO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s-CO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86 400 </m:t>
                        </m:r>
                        <m:r>
                          <a:rPr lang="es-CO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s-CO" sz="2000" dirty="0" smtClean="0">
                    <a:solidFill>
                      <a:srgbClr val="00B050"/>
                    </a:solidFill>
                    <a:latin typeface="Futura Std Medium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s-CO" sz="2000" dirty="0" err="1" smtClean="0">
                    <a:solidFill>
                      <a:srgbClr val="00B050"/>
                    </a:solidFill>
                    <a:latin typeface="Futura Std Medium"/>
                    <a:cs typeface="Times New Roman" panose="02020603050405020304" pitchFamily="18" charset="0"/>
                  </a:rPr>
                  <a:t>u_relative</a:t>
                </a:r>
                <a:r>
                  <a:rPr lang="es-CO" sz="2000" dirty="0" smtClean="0">
                    <a:solidFill>
                      <a:srgbClr val="00B050"/>
                    </a:solidFill>
                    <a:latin typeface="Futura Std Medium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s-CO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2.3×</m:t>
                    </m:r>
                    <m:sSup>
                      <m:sSupPr>
                        <m:ctrlPr>
                          <a:rPr lang="es-CO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CO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CO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  <m:r>
                      <a:rPr lang="es-CO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s-CO" sz="2000" dirty="0">
                  <a:solidFill>
                    <a:srgbClr val="00B050"/>
                  </a:solidFill>
                  <a:latin typeface="Futura Std Medium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553" y="1840443"/>
                <a:ext cx="2889894" cy="1012328"/>
              </a:xfrm>
              <a:prstGeom prst="rect">
                <a:avLst/>
              </a:prstGeom>
              <a:blipFill rotWithShape="0">
                <a:blip r:embed="rId8"/>
                <a:stretch>
                  <a:fillRect l="-2110" b="-1024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/>
          <p:cNvSpPr txBox="1"/>
          <p:nvPr/>
        </p:nvSpPr>
        <p:spPr>
          <a:xfrm>
            <a:off x="3957322" y="3142922"/>
            <a:ext cx="1401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rgbClr val="FF0000"/>
                </a:solidFill>
                <a:latin typeface="Futura Std Medium"/>
                <a:cs typeface="Times New Roman" panose="02020603050405020304" pitchFamily="18" charset="0"/>
              </a:rPr>
              <a:t>T = 10 min</a:t>
            </a:r>
          </a:p>
          <a:p>
            <a:r>
              <a:rPr lang="es-CO" sz="2000" dirty="0" smtClean="0">
                <a:solidFill>
                  <a:srgbClr val="FF0000"/>
                </a:solidFill>
                <a:latin typeface="Futura Std Medium"/>
                <a:cs typeface="Times New Roman" panose="02020603050405020304" pitchFamily="18" charset="0"/>
              </a:rPr>
              <a:t>T = 600 s</a:t>
            </a:r>
            <a:endParaRPr lang="es-CO" sz="2000" dirty="0">
              <a:solidFill>
                <a:srgbClr val="FF0000"/>
              </a:solidFill>
              <a:latin typeface="Futura Std Medium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3231654" y="3917613"/>
                <a:ext cx="2860398" cy="1012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000" dirty="0" err="1" smtClean="0">
                    <a:solidFill>
                      <a:srgbClr val="FF0000"/>
                    </a:solidFill>
                    <a:latin typeface="Futura Std Medium"/>
                    <a:cs typeface="Times New Roman" panose="02020603050405020304" pitchFamily="18" charset="0"/>
                  </a:rPr>
                  <a:t>u_relative</a:t>
                </a:r>
                <a:r>
                  <a:rPr lang="es-CO" sz="2000" dirty="0" smtClean="0">
                    <a:solidFill>
                      <a:srgbClr val="FF0000"/>
                    </a:solidFill>
                    <a:latin typeface="Futura Std Medium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CO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s-CO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s-CO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CO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0.2 </m:t>
                        </m:r>
                        <m:r>
                          <a:rPr lang="es-CO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s-CO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600 </m:t>
                        </m:r>
                        <m:r>
                          <a:rPr lang="es-CO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s-CO" sz="2000" dirty="0" smtClean="0">
                    <a:solidFill>
                      <a:srgbClr val="FF0000"/>
                    </a:solidFill>
                    <a:latin typeface="Futura Std Medium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s-CO" sz="2000" dirty="0" err="1" smtClean="0">
                    <a:solidFill>
                      <a:srgbClr val="FF0000"/>
                    </a:solidFill>
                    <a:latin typeface="Futura Std Medium"/>
                    <a:cs typeface="Times New Roman" panose="02020603050405020304" pitchFamily="18" charset="0"/>
                  </a:rPr>
                  <a:t>u_relative</a:t>
                </a:r>
                <a:r>
                  <a:rPr lang="es-CO" sz="2000" dirty="0" smtClean="0">
                    <a:solidFill>
                      <a:srgbClr val="FF0000"/>
                    </a:solidFill>
                    <a:latin typeface="Futura Std Medium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s-C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3.3×</m:t>
                    </m:r>
                    <m:sSup>
                      <m:sSupPr>
                        <m:ctrlPr>
                          <a:rPr lang="es-C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C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C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  <m:r>
                      <a:rPr lang="es-CO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s-CO" sz="2000" dirty="0">
                  <a:solidFill>
                    <a:srgbClr val="FF0000"/>
                  </a:solidFill>
                  <a:latin typeface="Futura Std Medium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654" y="3917613"/>
                <a:ext cx="2860398" cy="1012072"/>
              </a:xfrm>
              <a:prstGeom prst="rect">
                <a:avLst/>
              </a:prstGeom>
              <a:blipFill rotWithShape="0">
                <a:blip r:embed="rId9"/>
                <a:stretch>
                  <a:fillRect l="-2132" b="-1024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/>
          <p:cNvSpPr/>
          <p:nvPr/>
        </p:nvSpPr>
        <p:spPr>
          <a:xfrm>
            <a:off x="1738477" y="207919"/>
            <a:ext cx="346538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Linear </a:t>
            </a:r>
            <a:r>
              <a:rPr lang="es-CO" dirty="0" err="1"/>
              <a:t>adjustment</a:t>
            </a:r>
            <a:r>
              <a:rPr lang="es-CO" dirty="0"/>
              <a:t> of </a:t>
            </a:r>
            <a:r>
              <a:rPr lang="es-CO" dirty="0" err="1"/>
              <a:t>measurements</a:t>
            </a:r>
            <a:endParaRPr lang="es-CO" dirty="0"/>
          </a:p>
        </p:txBody>
      </p:sp>
      <p:sp>
        <p:nvSpPr>
          <p:cNvPr id="12" name="Rectángulo 11"/>
          <p:cNvSpPr/>
          <p:nvPr/>
        </p:nvSpPr>
        <p:spPr>
          <a:xfrm rot="16200000">
            <a:off x="-463954" y="1282934"/>
            <a:ext cx="202701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Time </a:t>
            </a:r>
            <a:r>
              <a:rPr lang="es-CO" dirty="0" err="1"/>
              <a:t>differences</a:t>
            </a:r>
            <a:endParaRPr lang="es-CO" dirty="0"/>
          </a:p>
        </p:txBody>
      </p:sp>
      <p:sp>
        <p:nvSpPr>
          <p:cNvPr id="17" name="Rectángulo 16"/>
          <p:cNvSpPr/>
          <p:nvPr/>
        </p:nvSpPr>
        <p:spPr>
          <a:xfrm>
            <a:off x="2290498" y="2611799"/>
            <a:ext cx="118067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Time</a:t>
            </a:r>
            <a:endParaRPr lang="es-CO" dirty="0"/>
          </a:p>
        </p:txBody>
      </p:sp>
      <p:sp>
        <p:nvSpPr>
          <p:cNvPr id="18" name="Rectángulo 17"/>
          <p:cNvSpPr/>
          <p:nvPr/>
        </p:nvSpPr>
        <p:spPr>
          <a:xfrm rot="16200000">
            <a:off x="-209867" y="3712308"/>
            <a:ext cx="168732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dirty="0" smtClean="0"/>
              <a:t>Time </a:t>
            </a:r>
            <a:r>
              <a:rPr lang="es-CO" sz="1200" dirty="0" err="1"/>
              <a:t>differences</a:t>
            </a:r>
            <a:endParaRPr lang="es-CO" sz="1200" dirty="0"/>
          </a:p>
        </p:txBody>
      </p:sp>
      <p:sp>
        <p:nvSpPr>
          <p:cNvPr id="19" name="Rectángulo 18"/>
          <p:cNvSpPr/>
          <p:nvPr/>
        </p:nvSpPr>
        <p:spPr>
          <a:xfrm>
            <a:off x="2350792" y="4777009"/>
            <a:ext cx="62377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dirty="0" smtClean="0"/>
              <a:t>Time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41455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4224670" y="93914"/>
            <a:ext cx="5015023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45833"/>
            </a:pPr>
            <a:r>
              <a:rPr lang="es-CO" sz="2400" b="1" dirty="0" err="1">
                <a:solidFill>
                  <a:srgbClr val="0D4D91"/>
                </a:solidFill>
              </a:rPr>
              <a:t>Repeatability</a:t>
            </a:r>
            <a:r>
              <a:rPr lang="es-CO" sz="2400" b="1" dirty="0">
                <a:solidFill>
                  <a:srgbClr val="0D4D91"/>
                </a:solidFill>
              </a:rPr>
              <a:t> and </a:t>
            </a:r>
            <a:r>
              <a:rPr lang="es-CO" sz="2400" b="1" dirty="0" err="1">
                <a:solidFill>
                  <a:srgbClr val="0D4D91"/>
                </a:solidFill>
              </a:rPr>
              <a:t>Reproducibility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2140" y="1626781"/>
            <a:ext cx="1616149" cy="94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836372"/>
            <a:ext cx="3625701" cy="307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s-CO" sz="900" dirty="0" smtClean="0">
                <a:latin typeface="Futura Std Medium"/>
              </a:rPr>
              <a:t>Fuente: http</a:t>
            </a:r>
            <a:r>
              <a:rPr lang="es-CO" sz="900" dirty="0">
                <a:latin typeface="Futura Std Medium"/>
              </a:rPr>
              <a:t>://www.caletec.com/blog/tag/estudios-rr/</a:t>
            </a:r>
            <a:endParaRPr lang="en-US" sz="900" dirty="0">
              <a:latin typeface="Futura Std Medium"/>
            </a:endParaRPr>
          </a:p>
        </p:txBody>
      </p:sp>
      <p:pic>
        <p:nvPicPr>
          <p:cNvPr id="4098" name="Picture 2" descr="Resultado de imagen para repetibilidad y reproducibilidad r&amp;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49" y="1860120"/>
            <a:ext cx="4917410" cy="2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start stop dedo cronomet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1" y="937818"/>
            <a:ext cx="1478958" cy="184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3178263" y="1029123"/>
                <a:ext cx="32688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400" dirty="0" smtClean="0">
                    <a:solidFill>
                      <a:srgbClr val="FF0000"/>
                    </a:solidFill>
                    <a:latin typeface="Futura Std Medium"/>
                    <a:cs typeface="Times New Roman" panose="02020603050405020304" pitchFamily="18" charset="0"/>
                  </a:rPr>
                  <a:t>¿</a:t>
                </a:r>
                <a:r>
                  <a:rPr lang="es-CO" sz="2400" dirty="0" err="1" smtClean="0">
                    <a:solidFill>
                      <a:srgbClr val="FF0000"/>
                    </a:solidFill>
                    <a:latin typeface="Futura Std Medium"/>
                    <a:cs typeface="Times New Roman" panose="02020603050405020304" pitchFamily="18" charset="0"/>
                  </a:rPr>
                  <a:t>u_operator</a:t>
                </a:r>
                <a:r>
                  <a:rPr lang="es-CO" sz="2400" dirty="0" smtClean="0">
                    <a:solidFill>
                      <a:srgbClr val="FF0000"/>
                    </a:solidFill>
                    <a:latin typeface="Futura Std Medium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CO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s-CO" sz="2400" dirty="0" smtClean="0">
                    <a:solidFill>
                      <a:srgbClr val="FF0000"/>
                    </a:solidFill>
                    <a:latin typeface="Futura Std Medium"/>
                    <a:cs typeface="Times New Roman" panose="02020603050405020304" pitchFamily="18" charset="0"/>
                  </a:rPr>
                  <a:t> 0.2 s?</a:t>
                </a:r>
              </a:p>
              <a:p>
                <a:r>
                  <a:rPr lang="es-CO" sz="2400" dirty="0" smtClean="0">
                    <a:solidFill>
                      <a:srgbClr val="FF0000"/>
                    </a:solidFill>
                    <a:latin typeface="Futura Std Medium"/>
                    <a:cs typeface="Times New Roman" panose="02020603050405020304" pitchFamily="18" charset="0"/>
                  </a:rPr>
                  <a:t>¿</a:t>
                </a:r>
                <a:r>
                  <a:rPr lang="es-CO" sz="2400" dirty="0" err="1" smtClean="0">
                    <a:solidFill>
                      <a:srgbClr val="FF0000"/>
                    </a:solidFill>
                    <a:latin typeface="Futura Std Medium"/>
                    <a:cs typeface="Times New Roman" panose="02020603050405020304" pitchFamily="18" charset="0"/>
                  </a:rPr>
                  <a:t>u_operator</a:t>
                </a:r>
                <a:r>
                  <a:rPr lang="es-CO" sz="2400" dirty="0" smtClean="0">
                    <a:solidFill>
                      <a:srgbClr val="FF0000"/>
                    </a:solidFill>
                    <a:latin typeface="Futura Std Medium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CO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s-CO" sz="2400" dirty="0">
                    <a:solidFill>
                      <a:srgbClr val="FF0000"/>
                    </a:solidFill>
                    <a:latin typeface="Futura Std Medium"/>
                    <a:cs typeface="Times New Roman" panose="02020603050405020304" pitchFamily="18" charset="0"/>
                  </a:rPr>
                  <a:t> </a:t>
                </a:r>
                <a:r>
                  <a:rPr lang="es-CO" sz="2400" dirty="0" smtClean="0">
                    <a:solidFill>
                      <a:srgbClr val="FF0000"/>
                    </a:solidFill>
                    <a:latin typeface="Futura Std Medium"/>
                    <a:cs typeface="Times New Roman" panose="02020603050405020304" pitchFamily="18" charset="0"/>
                  </a:rPr>
                  <a:t>0.02 s?</a:t>
                </a:r>
                <a:endParaRPr lang="es-CO" sz="2400" dirty="0">
                  <a:solidFill>
                    <a:srgbClr val="FF0000"/>
                  </a:solidFill>
                  <a:latin typeface="Futura Std Medium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263" y="1029123"/>
                <a:ext cx="3268844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2793" t="-5147" r="-1862" b="-1691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8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52" y="1103666"/>
            <a:ext cx="1707034" cy="10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9" t="20381" r="19725" b="17390"/>
          <a:stretch>
            <a:fillRect/>
          </a:stretch>
        </p:blipFill>
        <p:spPr bwMode="auto">
          <a:xfrm>
            <a:off x="2819386" y="855579"/>
            <a:ext cx="6016270" cy="41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http://www.japanprobe.com/july06/savings/clock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95" y="2656382"/>
            <a:ext cx="1403747" cy="1102519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86740" y="1975956"/>
                <a:ext cx="847988" cy="70788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CO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CO" sz="4000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0" y="1975956"/>
                <a:ext cx="847988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cto de flecha 4"/>
          <p:cNvCxnSpPr/>
          <p:nvPr/>
        </p:nvCxnSpPr>
        <p:spPr>
          <a:xfrm flipV="1">
            <a:off x="3349256" y="4614530"/>
            <a:ext cx="1148316" cy="10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3686607" y="4537459"/>
                <a:ext cx="494879" cy="58477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07" y="4537459"/>
                <a:ext cx="494879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brir llave 5"/>
          <p:cNvSpPr/>
          <p:nvPr/>
        </p:nvSpPr>
        <p:spPr>
          <a:xfrm>
            <a:off x="982262" y="1291517"/>
            <a:ext cx="633887" cy="21796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2819386" y="1772093"/>
            <a:ext cx="1087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Reference Clock</a:t>
            </a: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031789" y="1772093"/>
            <a:ext cx="1087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Reference Clock</a:t>
            </a:r>
            <a:endParaRPr lang="es-CO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188158" y="1772093"/>
            <a:ext cx="1087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Reference Clock</a:t>
            </a:r>
            <a:endParaRPr lang="es-CO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380753" y="1772093"/>
            <a:ext cx="1087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Reference Clock</a:t>
            </a:r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819386" y="3294576"/>
            <a:ext cx="1087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Clock</a:t>
            </a:r>
          </a:p>
          <a:p>
            <a:pPr algn="ctr"/>
            <a:r>
              <a:rPr lang="es-CO" dirty="0"/>
              <a:t> </a:t>
            </a:r>
            <a:r>
              <a:rPr lang="es-CO" dirty="0" smtClean="0"/>
              <a:t>under</a:t>
            </a:r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969442" y="3294576"/>
            <a:ext cx="108771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Clock</a:t>
            </a:r>
          </a:p>
          <a:p>
            <a:pPr algn="ctr"/>
            <a:r>
              <a:rPr lang="es-CO" dirty="0"/>
              <a:t> under calibration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119499" y="3294576"/>
            <a:ext cx="108771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Clock</a:t>
            </a:r>
          </a:p>
          <a:p>
            <a:pPr algn="ctr"/>
            <a:r>
              <a:rPr lang="es-CO" dirty="0"/>
              <a:t> under calibration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380753" y="3294576"/>
            <a:ext cx="108771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Clock</a:t>
            </a:r>
          </a:p>
          <a:p>
            <a:pPr algn="ctr"/>
            <a:r>
              <a:rPr lang="es-CO" dirty="0"/>
              <a:t> under calibration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374204" y="4623645"/>
            <a:ext cx="10877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Time</a:t>
            </a:r>
            <a:endParaRPr lang="es-CO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86740" y="3830947"/>
                <a:ext cx="3524106" cy="51680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C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𝐶𝑙𝑜𝑐𝑘</m:t>
                              </m:r>
                            </m:e>
                            <m:sub>
                              <m:r>
                                <a:rPr lang="es-C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𝑅𝑒𝑓</m:t>
                              </m:r>
                            </m:sub>
                          </m:sSub>
                          <m:r>
                            <a:rPr lang="es-C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𝐶𝑙𝑜𝑐𝑘</m:t>
                              </m:r>
                            </m:e>
                            <m:sub>
                              <m:r>
                                <a:rPr lang="es-C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𝐼𝐵𝐶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0" y="3830947"/>
                <a:ext cx="3524106" cy="51680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/>
          <p:cNvSpPr txBox="1"/>
          <p:nvPr/>
        </p:nvSpPr>
        <p:spPr>
          <a:xfrm>
            <a:off x="2820740" y="3663907"/>
            <a:ext cx="108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calibration</a:t>
            </a:r>
            <a:endParaRPr lang="es-CO" dirty="0"/>
          </a:p>
        </p:txBody>
      </p:sp>
      <p:sp>
        <p:nvSpPr>
          <p:cNvPr id="22" name="Shape 67"/>
          <p:cNvSpPr txBox="1"/>
          <p:nvPr/>
        </p:nvSpPr>
        <p:spPr>
          <a:xfrm>
            <a:off x="4359993" y="8853"/>
            <a:ext cx="4784007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45833"/>
            </a:pPr>
            <a:r>
              <a:rPr lang="es-CO" sz="2400" b="1" dirty="0">
                <a:solidFill>
                  <a:srgbClr val="0D4D91"/>
                </a:solidFill>
              </a:rPr>
              <a:t>DIRECT TIME MEASUREMENT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6026813" y="4158032"/>
            <a:ext cx="3085288" cy="808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104707" y="106326"/>
            <a:ext cx="928651" cy="808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372140" y="1626781"/>
            <a:ext cx="1616149" cy="94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35625" y="4052933"/>
            <a:ext cx="1754371" cy="11157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s-CO" sz="700" dirty="0" smtClean="0">
                <a:latin typeface="Futura Std Medium"/>
              </a:rPr>
              <a:t>Fuente:</a:t>
            </a:r>
          </a:p>
          <a:p>
            <a:r>
              <a:rPr lang="es-CO" sz="700" dirty="0" smtClean="0">
                <a:latin typeface="Futura Std Medium"/>
              </a:rPr>
              <a:t>Introduction to Frequency Measurements (Generación y medición de frecuencia).</a:t>
            </a:r>
          </a:p>
          <a:p>
            <a:r>
              <a:rPr lang="es-CO" sz="700" dirty="0" smtClean="0">
                <a:latin typeface="Futura Std Medium"/>
              </a:rPr>
              <a:t>Francisco </a:t>
            </a:r>
            <a:r>
              <a:rPr lang="es-CO" sz="700" dirty="0">
                <a:latin typeface="Futura Std Medium"/>
              </a:rPr>
              <a:t>Jiménez, CENAM.</a:t>
            </a:r>
          </a:p>
          <a:p>
            <a:r>
              <a:rPr lang="en-US" sz="700" dirty="0">
                <a:latin typeface="Futura Std Medium"/>
              </a:rPr>
              <a:t>SIM TFMWG Workshop and Planning Meeting at CENAMEP</a:t>
            </a:r>
          </a:p>
          <a:p>
            <a:r>
              <a:rPr lang="en-US" sz="700" dirty="0">
                <a:latin typeface="Futura Std Medium"/>
              </a:rPr>
              <a:t>Panama City, Panama (January 27th through January 29th, 2015)</a:t>
            </a:r>
          </a:p>
        </p:txBody>
      </p:sp>
      <p:pic>
        <p:nvPicPr>
          <p:cNvPr id="10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" y="3521934"/>
            <a:ext cx="3139200" cy="16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echa abajo 10"/>
          <p:cNvSpPr/>
          <p:nvPr/>
        </p:nvSpPr>
        <p:spPr>
          <a:xfrm>
            <a:off x="1440162" y="3137862"/>
            <a:ext cx="269875" cy="384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/>
          </a:p>
        </p:txBody>
      </p:sp>
      <p:sp>
        <p:nvSpPr>
          <p:cNvPr id="12" name="Flecha abajo 11"/>
          <p:cNvSpPr/>
          <p:nvPr/>
        </p:nvSpPr>
        <p:spPr>
          <a:xfrm rot="16200000">
            <a:off x="3265126" y="839045"/>
            <a:ext cx="269875" cy="45428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/>
          </a:p>
        </p:txBody>
      </p:sp>
      <p:sp>
        <p:nvSpPr>
          <p:cNvPr id="13" name="Flecha abajo 12"/>
          <p:cNvSpPr/>
          <p:nvPr/>
        </p:nvSpPr>
        <p:spPr>
          <a:xfrm rot="16200000">
            <a:off x="3276414" y="3748068"/>
            <a:ext cx="269875" cy="47685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/>
          </a:p>
        </p:txBody>
      </p:sp>
      <p:graphicFrame>
        <p:nvGraphicFramePr>
          <p:cNvPr id="17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519159"/>
              </p:ext>
            </p:extLst>
          </p:nvPr>
        </p:nvGraphicFramePr>
        <p:xfrm>
          <a:off x="57115" y="2171219"/>
          <a:ext cx="3862347" cy="9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6" name="Ecuación" r:id="rId6" imgW="1968500" imgH="495300" progId="Equation.3">
                  <p:embed/>
                </p:oleObj>
              </mc:Choice>
              <mc:Fallback>
                <p:oleObj name="Ecuación" r:id="rId6" imgW="1968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5" y="2171219"/>
                        <a:ext cx="3862347" cy="970062"/>
                      </a:xfrm>
                      <a:prstGeom prst="rect">
                        <a:avLst/>
                      </a:prstGeom>
                      <a:solidFill>
                        <a:srgbClr val="C8B59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echa abajo 17"/>
          <p:cNvSpPr/>
          <p:nvPr/>
        </p:nvSpPr>
        <p:spPr>
          <a:xfrm>
            <a:off x="1438389" y="1748380"/>
            <a:ext cx="269875" cy="385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/>
          </a:p>
        </p:txBody>
      </p:sp>
      <p:sp>
        <p:nvSpPr>
          <p:cNvPr id="19" name="Elipse 18"/>
          <p:cNvSpPr/>
          <p:nvPr/>
        </p:nvSpPr>
        <p:spPr>
          <a:xfrm>
            <a:off x="3613589" y="3006342"/>
            <a:ext cx="1916112" cy="1917700"/>
          </a:xfrm>
          <a:prstGeom prst="ellipse">
            <a:avLst/>
          </a:prstGeom>
          <a:solidFill>
            <a:schemeClr val="accent2">
              <a:lumMod val="75000"/>
              <a:alpha val="33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/>
          </a:p>
        </p:txBody>
      </p:sp>
      <p:graphicFrame>
        <p:nvGraphicFramePr>
          <p:cNvPr id="2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149723"/>
              </p:ext>
            </p:extLst>
          </p:nvPr>
        </p:nvGraphicFramePr>
        <p:xfrm>
          <a:off x="4266051" y="3733534"/>
          <a:ext cx="6111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" name="Ecuación" r:id="rId8" imgW="393529" imgH="241195" progId="Equation.3">
                  <p:embed/>
                </p:oleObj>
              </mc:Choice>
              <mc:Fallback>
                <p:oleObj name="Ecuación" r:id="rId8" imgW="39352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051" y="3733534"/>
                        <a:ext cx="611188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uadroTexto 10"/>
          <p:cNvSpPr txBox="1">
            <a:spLocks noChangeArrowheads="1"/>
          </p:cNvSpPr>
          <p:nvPr/>
        </p:nvSpPr>
        <p:spPr bwMode="auto">
          <a:xfrm>
            <a:off x="3815669" y="3323684"/>
            <a:ext cx="1511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MX" altLang="es-MX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STABILITY</a:t>
            </a:r>
          </a:p>
        </p:txBody>
      </p:sp>
      <p:sp>
        <p:nvSpPr>
          <p:cNvPr id="22" name="CuadroTexto 10"/>
          <p:cNvSpPr txBox="1">
            <a:spLocks noChangeArrowheads="1"/>
          </p:cNvSpPr>
          <p:nvPr/>
        </p:nvSpPr>
        <p:spPr bwMode="auto">
          <a:xfrm>
            <a:off x="3836633" y="4113338"/>
            <a:ext cx="1470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s-MX" altLang="es-MX" sz="2000" dirty="0" smtClean="0"/>
              <a:t>Allan </a:t>
            </a:r>
            <a:r>
              <a:rPr lang="es-MX" altLang="es-MX" sz="2000" dirty="0" err="1"/>
              <a:t>Deviation</a:t>
            </a:r>
            <a:endParaRPr lang="es-MX" altLang="es-MX" sz="2000" dirty="0" smtClean="0"/>
          </a:p>
        </p:txBody>
      </p:sp>
      <p:graphicFrame>
        <p:nvGraphicFramePr>
          <p:cNvPr id="23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65611"/>
              </p:ext>
            </p:extLst>
          </p:nvPr>
        </p:nvGraphicFramePr>
        <p:xfrm>
          <a:off x="5397500" y="2189163"/>
          <a:ext cx="376713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" name="Ecuación" r:id="rId10" imgW="1841400" imgH="457200" progId="Equation.3">
                  <p:embed/>
                </p:oleObj>
              </mc:Choice>
              <mc:Fallback>
                <p:oleObj name="Ecuación" r:id="rId10" imgW="1841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189163"/>
                        <a:ext cx="3767138" cy="9334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lecha abajo 23"/>
          <p:cNvSpPr/>
          <p:nvPr/>
        </p:nvSpPr>
        <p:spPr>
          <a:xfrm rot="18595140">
            <a:off x="5699166" y="1514259"/>
            <a:ext cx="269875" cy="69611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/>
          </a:p>
        </p:txBody>
      </p:sp>
      <p:sp>
        <p:nvSpPr>
          <p:cNvPr id="25" name="Flecha abajo 24"/>
          <p:cNvSpPr/>
          <p:nvPr/>
        </p:nvSpPr>
        <p:spPr>
          <a:xfrm rot="13984718">
            <a:off x="5692771" y="3173648"/>
            <a:ext cx="269875" cy="67019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/>
          </a:p>
        </p:txBody>
      </p:sp>
      <p:sp>
        <p:nvSpPr>
          <p:cNvPr id="26" name="CuadroTexto 10"/>
          <p:cNvSpPr txBox="1">
            <a:spLocks noChangeArrowheads="1"/>
          </p:cNvSpPr>
          <p:nvPr/>
        </p:nvSpPr>
        <p:spPr bwMode="auto">
          <a:xfrm>
            <a:off x="6058712" y="3400629"/>
            <a:ext cx="3085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MX" altLang="es-MX" sz="18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s-MX" altLang="es-MX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MX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is the time measured by the </a:t>
            </a:r>
            <a:r>
              <a:rPr lang="en-US" altLang="es-MX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standard</a:t>
            </a:r>
            <a:r>
              <a:rPr lang="es-MX" altLang="es-MX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s-MX" altLang="es-MX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CuadroTexto 10"/>
          <p:cNvSpPr txBox="1">
            <a:spLocks noChangeArrowheads="1"/>
          </p:cNvSpPr>
          <p:nvPr/>
        </p:nvSpPr>
        <p:spPr bwMode="auto">
          <a:xfrm>
            <a:off x="6026813" y="3894749"/>
            <a:ext cx="3027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MX" altLang="es-MX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s-MX" altLang="es-MX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stopwatch</a:t>
            </a:r>
            <a:r>
              <a:rPr lang="es-MX" altLang="es-MX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MX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is the time measured by the instrument under calibration</a:t>
            </a:r>
            <a:r>
              <a:rPr lang="es-MX" altLang="es-MX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s-MX" altLang="es-MX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CuadroTexto 10"/>
          <p:cNvSpPr txBox="1">
            <a:spLocks noChangeArrowheads="1"/>
          </p:cNvSpPr>
          <p:nvPr/>
        </p:nvSpPr>
        <p:spPr bwMode="auto">
          <a:xfrm>
            <a:off x="6012670" y="4739376"/>
            <a:ext cx="28411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MX" altLang="es-MX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s-MX" altLang="es-MX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s-MX" altLang="es-MX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is</a:t>
            </a:r>
            <a:r>
              <a:rPr lang="es-MX" altLang="es-MX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s-MX" altLang="es-MX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the</a:t>
            </a:r>
            <a:r>
              <a:rPr lang="es-MX" altLang="es-MX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s-MX" altLang="es-MX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coverage</a:t>
            </a:r>
            <a:r>
              <a:rPr lang="es-MX" altLang="es-MX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factor k</a:t>
            </a:r>
            <a:r>
              <a:rPr lang="es-MX" altLang="es-MX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s-MX" altLang="es-MX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Imagen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9" t="20381" r="19725" b="17390"/>
          <a:stretch>
            <a:fillRect/>
          </a:stretch>
        </p:blipFill>
        <p:spPr bwMode="auto">
          <a:xfrm>
            <a:off x="152537" y="131515"/>
            <a:ext cx="2952170" cy="161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Elipse 30"/>
          <p:cNvSpPr/>
          <p:nvPr/>
        </p:nvSpPr>
        <p:spPr>
          <a:xfrm>
            <a:off x="3613589" y="58166"/>
            <a:ext cx="1916112" cy="1917700"/>
          </a:xfrm>
          <a:prstGeom prst="ellipse">
            <a:avLst/>
          </a:prstGeom>
          <a:solidFill>
            <a:schemeClr val="accent2">
              <a:lumMod val="75000"/>
              <a:alpha val="33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>
              <a:solidFill>
                <a:srgbClr val="FFFFFF"/>
              </a:solidFill>
            </a:endParaRPr>
          </a:p>
        </p:txBody>
      </p:sp>
      <p:sp>
        <p:nvSpPr>
          <p:cNvPr id="32" name="CuadroTexto 10"/>
          <p:cNvSpPr txBox="1">
            <a:spLocks noChangeArrowheads="1"/>
          </p:cNvSpPr>
          <p:nvPr/>
        </p:nvSpPr>
        <p:spPr bwMode="auto">
          <a:xfrm>
            <a:off x="3743534" y="316396"/>
            <a:ext cx="16562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MX" altLang="es-MX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ACCURACY</a:t>
            </a:r>
          </a:p>
        </p:txBody>
      </p:sp>
      <p:sp>
        <p:nvSpPr>
          <p:cNvPr id="33" name="CuadroTexto 10"/>
          <p:cNvSpPr txBox="1">
            <a:spLocks noChangeArrowheads="1"/>
          </p:cNvSpPr>
          <p:nvPr/>
        </p:nvSpPr>
        <p:spPr bwMode="auto">
          <a:xfrm>
            <a:off x="5155866" y="709773"/>
            <a:ext cx="21548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s-MX" altLang="es-MX" sz="2000" dirty="0" err="1" smtClean="0">
                <a:solidFill>
                  <a:srgbClr val="000000"/>
                </a:solidFill>
              </a:rPr>
              <a:t>Frequency</a:t>
            </a:r>
            <a:endParaRPr lang="es-MX" altLang="es-MX" sz="20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s-MX" altLang="es-MX" sz="2000" dirty="0" smtClean="0">
                <a:solidFill>
                  <a:srgbClr val="000000"/>
                </a:solidFill>
              </a:rPr>
              <a:t>Offset</a:t>
            </a:r>
          </a:p>
        </p:txBody>
      </p:sp>
      <p:graphicFrame>
        <p:nvGraphicFramePr>
          <p:cNvPr id="34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32979"/>
              </p:ext>
            </p:extLst>
          </p:nvPr>
        </p:nvGraphicFramePr>
        <p:xfrm>
          <a:off x="4119563" y="579438"/>
          <a:ext cx="90487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" name="Ecuación" r:id="rId13" imgW="482400" imgH="393480" progId="Equation.3">
                  <p:embed/>
                </p:oleObj>
              </mc:Choice>
              <mc:Fallback>
                <p:oleObj name="Ecuación" r:id="rId13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579438"/>
                        <a:ext cx="904875" cy="693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143037"/>
              </p:ext>
            </p:extLst>
          </p:nvPr>
        </p:nvGraphicFramePr>
        <p:xfrm>
          <a:off x="4044950" y="1228725"/>
          <a:ext cx="10731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" name="Ecuación" r:id="rId15" imgW="672840" imgH="431640" progId="Equation.3">
                  <p:embed/>
                </p:oleObj>
              </mc:Choice>
              <mc:Fallback>
                <p:oleObj name="Ecuación" r:id="rId15" imgW="672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1228725"/>
                        <a:ext cx="1073150" cy="687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hape 67"/>
          <p:cNvSpPr txBox="1"/>
          <p:nvPr/>
        </p:nvSpPr>
        <p:spPr>
          <a:xfrm>
            <a:off x="6436242" y="8852"/>
            <a:ext cx="2707758" cy="827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45833"/>
            </a:pPr>
            <a:r>
              <a:rPr lang="es-CO" sz="2400" b="1" dirty="0">
                <a:solidFill>
                  <a:srgbClr val="0D4D91"/>
                </a:solidFill>
              </a:rPr>
              <a:t>DIRECT TIME MEASUREMENT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19" grpId="0" animBg="1"/>
      <p:bldP spid="21" grpId="0"/>
      <p:bldP spid="22" grpId="0"/>
      <p:bldP spid="24" grpId="0" animBg="1"/>
      <p:bldP spid="25" grpId="0" animBg="1"/>
      <p:bldP spid="26" grpId="0"/>
      <p:bldP spid="27" grpId="0"/>
      <p:bldP spid="28" grpId="0"/>
      <p:bldP spid="31" grpId="0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2140" y="1626781"/>
            <a:ext cx="1616149" cy="94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9794565"/>
                  </p:ext>
                </p:extLst>
              </p:nvPr>
            </p:nvGraphicFramePr>
            <p:xfrm>
              <a:off x="1052624" y="1063359"/>
              <a:ext cx="5078109" cy="3158505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1692703"/>
                    <a:gridCol w="1692703"/>
                    <a:gridCol w="1692703"/>
                  </a:tblGrid>
                  <a:tr h="33573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CO" dirty="0" err="1" smtClean="0"/>
                            <a:t>Characteristic</a:t>
                          </a:r>
                          <a:endParaRPr lang="es-CO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/>
                            <a:t>Year</a:t>
                          </a:r>
                          <a:r>
                            <a:rPr lang="es-CO" dirty="0" smtClean="0"/>
                            <a:t> 2014</a:t>
                          </a:r>
                          <a:endParaRPr lang="es-CO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</a:tr>
                  <a:tr h="283155">
                    <a:tc v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SEIKO</a:t>
                          </a:r>
                          <a:r>
                            <a:rPr lang="es-CO" baseline="0" dirty="0" smtClean="0">
                              <a:solidFill>
                                <a:srgbClr val="7030A0"/>
                              </a:solidFill>
                            </a:rPr>
                            <a:t> S025-6000</a:t>
                          </a:r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CASIO HS-3</a:t>
                          </a:r>
                        </a:p>
                      </a:txBody>
                      <a:tcPr anchor="ctr"/>
                    </a:tc>
                  </a:tr>
                  <a:tr h="6795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CO" dirty="0" smtClean="0"/>
                        </a:p>
                        <a:p>
                          <a:pPr algn="ctr"/>
                          <a:r>
                            <a:rPr lang="es-CO" dirty="0" smtClean="0"/>
                            <a:t>Data </a:t>
                          </a:r>
                          <a:r>
                            <a:rPr lang="es-CO" dirty="0" err="1" smtClean="0"/>
                            <a:t>example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7030A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-0.09 s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7030A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-0.13 s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7030A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-0.15 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0.04 s</a:t>
                          </a:r>
                        </a:p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0.01 s</a:t>
                          </a:r>
                        </a:p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-0.02 s</a:t>
                          </a:r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  <a:tr h="4964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den>
                                </m:f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O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CO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𝐻𝑧</m:t>
                                        </m:r>
                                      </m:num>
                                      <m:den>
                                        <m:r>
                                          <a:rPr lang="es-CO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𝐻𝑧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8.0</m:t>
                                </m:r>
                                <m:r>
                                  <a:rPr lang="es-CO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9.0</m:t>
                                </m:r>
                                <m:r>
                                  <a:rPr lang="es-CO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  <a:tr h="2831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=1 800 </m:t>
                                </m:r>
                                <m:r>
                                  <a:rPr lang="es-CO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4.</m:t>
                                </m:r>
                                <m:r>
                                  <a:rPr lang="es-CO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s-CO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4.</m:t>
                                </m:r>
                                <m:r>
                                  <a:rPr lang="es-CO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O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  <a:tr h="679571">
                    <a:tc>
                      <a:txBody>
                        <a:bodyPr/>
                        <a:lstStyle/>
                        <a:p>
                          <a:r>
                            <a:rPr lang="es-CO" dirty="0" err="1" smtClean="0"/>
                            <a:t>Analysis</a:t>
                          </a:r>
                          <a:endParaRPr lang="es-CO" dirty="0" smtClean="0"/>
                        </a:p>
                        <a:p>
                          <a:r>
                            <a:rPr lang="es-CO" dirty="0" smtClean="0"/>
                            <a:t>(</a:t>
                          </a:r>
                          <a:r>
                            <a:rPr lang="es-CO" dirty="0" err="1" smtClean="0"/>
                            <a:t>Advance</a:t>
                          </a:r>
                          <a:r>
                            <a:rPr lang="es-CO" dirty="0" smtClean="0"/>
                            <a:t> / </a:t>
                          </a:r>
                          <a:r>
                            <a:rPr lang="es-CO" dirty="0" err="1" smtClean="0"/>
                            <a:t>Delay</a:t>
                          </a:r>
                          <a:r>
                            <a:rPr lang="es-CO" dirty="0" smtClean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Advance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0.0288 s (0.03 s) </a:t>
                          </a:r>
                          <a: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a:t>for each hour of continuous use.</a:t>
                          </a:r>
                          <a:endParaRPr lang="es-CO" dirty="0" smtClean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Advance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0.0324 s (0.03 s) </a:t>
                          </a:r>
                          <a: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a:t>for each hour of continuous use.</a:t>
                          </a:r>
                          <a:endParaRPr lang="es-CO" dirty="0" smtClean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9794565"/>
                  </p:ext>
                </p:extLst>
              </p:nvPr>
            </p:nvGraphicFramePr>
            <p:xfrm>
              <a:off x="1052624" y="1063359"/>
              <a:ext cx="5078109" cy="3158505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1692703"/>
                    <a:gridCol w="1692703"/>
                    <a:gridCol w="1692703"/>
                  </a:tblGrid>
                  <a:tr h="33573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CO" dirty="0" err="1" smtClean="0"/>
                            <a:t>Characteristic</a:t>
                          </a:r>
                          <a:endParaRPr lang="es-CO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/>
                            <a:t>Year</a:t>
                          </a:r>
                          <a:r>
                            <a:rPr lang="es-CO" dirty="0" smtClean="0"/>
                            <a:t> </a:t>
                          </a:r>
                          <a:r>
                            <a:rPr lang="es-CO" dirty="0" smtClean="0"/>
                            <a:t>2014</a:t>
                          </a:r>
                          <a:endParaRPr lang="es-CO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</a:tr>
                  <a:tr h="304800">
                    <a:tc v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SEIKO</a:t>
                          </a:r>
                          <a:r>
                            <a:rPr lang="es-CO" baseline="0" dirty="0" smtClean="0">
                              <a:solidFill>
                                <a:srgbClr val="7030A0"/>
                              </a:solidFill>
                            </a:rPr>
                            <a:t> S025-6000</a:t>
                          </a:r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CASIO HS-3</a:t>
                          </a:r>
                        </a:p>
                      </a:txBody>
                      <a:tcPr anchor="ctr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518" t="-90833" r="-203597" b="-2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7030A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-0.09 s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7030A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-0.13 s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7030A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-0.15 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0.04 s</a:t>
                          </a:r>
                        </a:p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0.01 s</a:t>
                          </a:r>
                        </a:p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-0.02 s</a:t>
                          </a:r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  <a:tr h="534416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518" t="-260227" r="-203597" b="-246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2518" t="-260227" r="-103597" b="-246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18" t="-260227" r="-3597" b="-246591"/>
                          </a:stretch>
                        </a:blipFill>
                      </a:tcPr>
                    </a:tc>
                  </a:tr>
                  <a:tr h="307150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518" t="-621569" r="-203597" b="-3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2518" t="-621569" r="-103597" b="-3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18" t="-621569" r="-3597" b="-325490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s-CO" dirty="0" err="1" smtClean="0"/>
                            <a:t>Analysis</a:t>
                          </a:r>
                          <a:endParaRPr lang="es-CO" dirty="0" smtClean="0"/>
                        </a:p>
                        <a:p>
                          <a:r>
                            <a:rPr lang="es-CO" dirty="0" smtClean="0"/>
                            <a:t>(</a:t>
                          </a:r>
                          <a:r>
                            <a:rPr lang="es-CO" dirty="0" err="1" smtClean="0"/>
                            <a:t>Advance</a:t>
                          </a:r>
                          <a:r>
                            <a:rPr lang="es-CO" dirty="0" smtClean="0"/>
                            <a:t> / </a:t>
                          </a:r>
                          <a:r>
                            <a:rPr lang="es-CO" dirty="0" err="1" smtClean="0"/>
                            <a:t>Delay</a:t>
                          </a:r>
                          <a:r>
                            <a:rPr lang="es-CO" dirty="0" smtClean="0"/>
                            <a:t>)</a:t>
                          </a:r>
                          <a:endParaRPr lang="es-CO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Advance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0.0288 s (0.03 s) </a:t>
                          </a:r>
                          <a: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a:t>for each hour of continuous use.</a:t>
                          </a:r>
                          <a:endParaRPr lang="es-CO" dirty="0" smtClean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Advance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0.0324 s (0.03 s) </a:t>
                          </a:r>
                          <a: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a:t>for each hour of continuous use.</a:t>
                          </a:r>
                          <a:endParaRPr lang="es-CO" dirty="0" smtClean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Shape 67"/>
          <p:cNvSpPr txBox="1"/>
          <p:nvPr/>
        </p:nvSpPr>
        <p:spPr>
          <a:xfrm>
            <a:off x="4359993" y="8853"/>
            <a:ext cx="4784007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45833"/>
            </a:pPr>
            <a:r>
              <a:rPr lang="es-CO" sz="2400" b="1" dirty="0">
                <a:solidFill>
                  <a:srgbClr val="FF0000"/>
                </a:solidFill>
              </a:rPr>
              <a:t>INDIRECT</a:t>
            </a:r>
            <a:r>
              <a:rPr lang="es-CO" sz="2400" b="1" dirty="0">
                <a:solidFill>
                  <a:srgbClr val="0D4D91"/>
                </a:solidFill>
              </a:rPr>
              <a:t> FREQUENCY MEASUREMENT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2140" y="1626781"/>
            <a:ext cx="1616149" cy="94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9" y="1158489"/>
            <a:ext cx="8410353" cy="36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24702" t="2896" r="22671" b="51056"/>
          <a:stretch/>
        </p:blipFill>
        <p:spPr>
          <a:xfrm>
            <a:off x="775426" y="3167115"/>
            <a:ext cx="1616899" cy="1081562"/>
          </a:xfrm>
          <a:prstGeom prst="rect">
            <a:avLst/>
          </a:prstGeom>
        </p:spPr>
      </p:pic>
      <p:sp>
        <p:nvSpPr>
          <p:cNvPr id="6" name="Shape 67"/>
          <p:cNvSpPr txBox="1"/>
          <p:nvPr/>
        </p:nvSpPr>
        <p:spPr>
          <a:xfrm>
            <a:off x="4359993" y="8853"/>
            <a:ext cx="4784007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45833"/>
            </a:pPr>
            <a:r>
              <a:rPr lang="es-CO" sz="2400" b="1" dirty="0">
                <a:solidFill>
                  <a:srgbClr val="FF0000"/>
                </a:solidFill>
              </a:rPr>
              <a:t>INDIRECT</a:t>
            </a:r>
            <a:r>
              <a:rPr lang="es-CO" sz="2400" b="1" dirty="0">
                <a:solidFill>
                  <a:srgbClr val="0D4D91"/>
                </a:solidFill>
              </a:rPr>
              <a:t> FREQUENCY MEASUREMENT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03841" y="1153815"/>
            <a:ext cx="157655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Metal </a:t>
            </a:r>
            <a:r>
              <a:rPr lang="es-CO" dirty="0" err="1"/>
              <a:t>Shielding</a:t>
            </a:r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1305180" y="1838320"/>
            <a:ext cx="11973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err="1" smtClean="0"/>
              <a:t>Conductive</a:t>
            </a:r>
            <a:r>
              <a:rPr lang="es-CO" dirty="0" smtClean="0"/>
              <a:t> </a:t>
            </a:r>
            <a:r>
              <a:rPr lang="es-CO" dirty="0" err="1"/>
              <a:t>surface</a:t>
            </a:r>
            <a:endParaRPr lang="es-CO" dirty="0"/>
          </a:p>
        </p:txBody>
      </p:sp>
      <p:sp>
        <p:nvSpPr>
          <p:cNvPr id="11" name="Rectángulo 10"/>
          <p:cNvSpPr/>
          <p:nvPr/>
        </p:nvSpPr>
        <p:spPr>
          <a:xfrm>
            <a:off x="2967404" y="2989871"/>
            <a:ext cx="11973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err="1"/>
              <a:t>Amplifier</a:t>
            </a:r>
            <a:r>
              <a:rPr lang="es-CO" dirty="0"/>
              <a:t> </a:t>
            </a:r>
            <a:r>
              <a:rPr lang="es-CO" dirty="0" err="1"/>
              <a:t>stage</a:t>
            </a:r>
            <a:endParaRPr lang="es-CO" dirty="0"/>
          </a:p>
        </p:txBody>
      </p:sp>
      <p:sp>
        <p:nvSpPr>
          <p:cNvPr id="12" name="Rectángulo 11"/>
          <p:cNvSpPr/>
          <p:nvPr/>
        </p:nvSpPr>
        <p:spPr>
          <a:xfrm>
            <a:off x="5239227" y="1930160"/>
            <a:ext cx="11973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err="1" smtClean="0"/>
              <a:t>Amplifier</a:t>
            </a:r>
            <a:r>
              <a:rPr lang="es-CO" dirty="0" smtClean="0"/>
              <a:t> </a:t>
            </a:r>
            <a:r>
              <a:rPr lang="es-CO" dirty="0"/>
              <a:t>control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177897" y="1930160"/>
            <a:ext cx="11973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err="1" smtClean="0"/>
              <a:t>Frequency</a:t>
            </a:r>
            <a:r>
              <a:rPr lang="es-CO" dirty="0" smtClean="0"/>
              <a:t> </a:t>
            </a:r>
            <a:r>
              <a:rPr lang="es-CO" dirty="0" err="1" smtClean="0"/>
              <a:t>counter</a:t>
            </a:r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5288846" y="4094788"/>
            <a:ext cx="119732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err="1" smtClean="0"/>
              <a:t>Oscilloscope</a:t>
            </a:r>
            <a:endParaRPr lang="es-CO" dirty="0"/>
          </a:p>
        </p:txBody>
      </p:sp>
      <p:sp>
        <p:nvSpPr>
          <p:cNvPr id="15" name="Rectángulo 14"/>
          <p:cNvSpPr/>
          <p:nvPr/>
        </p:nvSpPr>
        <p:spPr>
          <a:xfrm>
            <a:off x="7666995" y="2822189"/>
            <a:ext cx="11973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err="1" smtClean="0"/>
              <a:t>Typical</a:t>
            </a:r>
            <a:r>
              <a:rPr lang="es-CO" dirty="0" smtClean="0"/>
              <a:t> </a:t>
            </a:r>
            <a:r>
              <a:rPr lang="es-CO" dirty="0" err="1" smtClean="0"/>
              <a:t>signal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95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2140" y="1626781"/>
            <a:ext cx="1616149" cy="94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00" y="911253"/>
            <a:ext cx="7645254" cy="406478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27498" y="1009540"/>
            <a:ext cx="3742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dirty="0" err="1"/>
              <a:t>F_stopwatch</a:t>
            </a:r>
            <a:r>
              <a:rPr lang="es-CO" dirty="0"/>
              <a:t> </a:t>
            </a:r>
            <a:r>
              <a:rPr lang="es-CO" dirty="0" smtClean="0"/>
              <a:t>= {</a:t>
            </a:r>
            <a:r>
              <a:rPr lang="es-CO" dirty="0" err="1"/>
              <a:t>f_quartz</a:t>
            </a:r>
            <a:r>
              <a:rPr lang="es-CO" dirty="0"/>
              <a:t> = 32.0 Hz}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81870" y="338890"/>
            <a:ext cx="40084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dirty="0" err="1" smtClean="0"/>
              <a:t>F_stopwatch</a:t>
            </a:r>
            <a:r>
              <a:rPr lang="es-CO" dirty="0" smtClean="0"/>
              <a:t> = {</a:t>
            </a:r>
            <a:r>
              <a:rPr lang="es-CO" dirty="0" err="1" smtClean="0"/>
              <a:t>f_quartz</a:t>
            </a:r>
            <a:r>
              <a:rPr lang="es-CO" dirty="0" smtClean="0"/>
              <a:t> </a:t>
            </a:r>
            <a:r>
              <a:rPr lang="es-CO" dirty="0"/>
              <a:t>/ (2^10)}</a:t>
            </a:r>
          </a:p>
          <a:p>
            <a:r>
              <a:rPr lang="es-CO" dirty="0" err="1"/>
              <a:t>F_stopwatch</a:t>
            </a:r>
            <a:r>
              <a:rPr lang="es-CO" dirty="0"/>
              <a:t> </a:t>
            </a:r>
            <a:r>
              <a:rPr lang="es-CO" dirty="0" smtClean="0"/>
              <a:t>= {</a:t>
            </a:r>
            <a:r>
              <a:rPr lang="es-CO" dirty="0" err="1" smtClean="0"/>
              <a:t>f_quartz</a:t>
            </a:r>
            <a:r>
              <a:rPr lang="es-CO" dirty="0" smtClean="0"/>
              <a:t> = 32 768 Hz / (1024)}</a:t>
            </a:r>
          </a:p>
        </p:txBody>
      </p:sp>
    </p:spTree>
    <p:extLst>
      <p:ext uri="{BB962C8B-B14F-4D97-AF65-F5344CB8AC3E}">
        <p14:creationId xmlns:p14="http://schemas.microsoft.com/office/powerpoint/2010/main" val="38731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6026813" y="4158032"/>
            <a:ext cx="3085288" cy="808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04707" y="106326"/>
            <a:ext cx="928651" cy="808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2140" y="1626781"/>
            <a:ext cx="1616149" cy="94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35625" y="4052933"/>
            <a:ext cx="1754371" cy="11157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s-CO" sz="700" dirty="0" smtClean="0">
                <a:latin typeface="Futura Std Medium"/>
              </a:rPr>
              <a:t>Fuente:</a:t>
            </a:r>
          </a:p>
          <a:p>
            <a:r>
              <a:rPr lang="es-CO" sz="700" dirty="0" smtClean="0">
                <a:latin typeface="Futura Std Medium"/>
              </a:rPr>
              <a:t>Introduction to Frequency Measurements (Generación y medición de frecuencia).</a:t>
            </a:r>
          </a:p>
          <a:p>
            <a:r>
              <a:rPr lang="es-CO" sz="700" dirty="0" smtClean="0">
                <a:latin typeface="Futura Std Medium"/>
              </a:rPr>
              <a:t>Francisco </a:t>
            </a:r>
            <a:r>
              <a:rPr lang="es-CO" sz="700" dirty="0">
                <a:latin typeface="Futura Std Medium"/>
              </a:rPr>
              <a:t>Jiménez, CENAM.</a:t>
            </a:r>
          </a:p>
          <a:p>
            <a:r>
              <a:rPr lang="en-US" sz="700" dirty="0">
                <a:latin typeface="Futura Std Medium"/>
              </a:rPr>
              <a:t>SIM TFMWG Workshop and Planning Meeting at CENAMEP</a:t>
            </a:r>
          </a:p>
          <a:p>
            <a:r>
              <a:rPr lang="en-US" sz="700" dirty="0">
                <a:latin typeface="Futura Std Medium"/>
              </a:rPr>
              <a:t>Panama City, Panama (January 27th through January 29th, 2015)</a:t>
            </a:r>
          </a:p>
        </p:txBody>
      </p:sp>
      <p:sp>
        <p:nvSpPr>
          <p:cNvPr id="6" name="Elipse 5"/>
          <p:cNvSpPr/>
          <p:nvPr/>
        </p:nvSpPr>
        <p:spPr>
          <a:xfrm>
            <a:off x="3613589" y="58166"/>
            <a:ext cx="1916112" cy="1917700"/>
          </a:xfrm>
          <a:prstGeom prst="ellipse">
            <a:avLst/>
          </a:prstGeom>
          <a:solidFill>
            <a:schemeClr val="accent2">
              <a:lumMod val="75000"/>
              <a:alpha val="33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>
              <a:solidFill>
                <a:srgbClr val="FFFFFF"/>
              </a:solidFill>
            </a:endParaRPr>
          </a:p>
        </p:txBody>
      </p:sp>
      <p:pic>
        <p:nvPicPr>
          <p:cNvPr id="10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" y="3521934"/>
            <a:ext cx="3139200" cy="16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echa abajo 10"/>
          <p:cNvSpPr/>
          <p:nvPr/>
        </p:nvSpPr>
        <p:spPr>
          <a:xfrm>
            <a:off x="1440162" y="3137862"/>
            <a:ext cx="269875" cy="384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>
              <a:solidFill>
                <a:srgbClr val="FFFFFF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 rot="16200000">
            <a:off x="3265126" y="839045"/>
            <a:ext cx="269875" cy="45428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>
              <a:solidFill>
                <a:srgbClr val="FFFFFF"/>
              </a:solidFill>
            </a:endParaRPr>
          </a:p>
        </p:txBody>
      </p:sp>
      <p:sp>
        <p:nvSpPr>
          <p:cNvPr id="13" name="Flecha abajo 12"/>
          <p:cNvSpPr/>
          <p:nvPr/>
        </p:nvSpPr>
        <p:spPr>
          <a:xfrm rot="16200000">
            <a:off x="3276414" y="3748068"/>
            <a:ext cx="269875" cy="47685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>
              <a:solidFill>
                <a:srgbClr val="FFFFFF"/>
              </a:solidFill>
            </a:endParaRPr>
          </a:p>
        </p:txBody>
      </p:sp>
      <p:graphicFrame>
        <p:nvGraphicFramePr>
          <p:cNvPr id="14" name="Objeto 9"/>
          <p:cNvGraphicFramePr>
            <a:graphicFrameLocks noChangeAspect="1"/>
          </p:cNvGraphicFramePr>
          <p:nvPr>
            <p:extLst/>
          </p:nvPr>
        </p:nvGraphicFramePr>
        <p:xfrm>
          <a:off x="3662720" y="721660"/>
          <a:ext cx="1817851" cy="68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" name="Ecuación" r:id="rId6" imgW="1269449" imgH="482391" progId="Equation.3">
                  <p:embed/>
                </p:oleObj>
              </mc:Choice>
              <mc:Fallback>
                <p:oleObj name="Ecuación" r:id="rId6" imgW="126944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720" y="721660"/>
                        <a:ext cx="1817851" cy="6890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9"/>
          <p:cNvGraphicFramePr>
            <a:graphicFrameLocks noChangeAspect="1"/>
          </p:cNvGraphicFramePr>
          <p:nvPr>
            <p:extLst/>
          </p:nvPr>
        </p:nvGraphicFramePr>
        <p:xfrm>
          <a:off x="57115" y="2171219"/>
          <a:ext cx="3862347" cy="9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Ecuación" r:id="rId8" imgW="1968500" imgH="495300" progId="Equation.3">
                  <p:embed/>
                </p:oleObj>
              </mc:Choice>
              <mc:Fallback>
                <p:oleObj name="Ecuación" r:id="rId8" imgW="1968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5" y="2171219"/>
                        <a:ext cx="3862347" cy="970062"/>
                      </a:xfrm>
                      <a:prstGeom prst="rect">
                        <a:avLst/>
                      </a:prstGeom>
                      <a:solidFill>
                        <a:srgbClr val="C8B59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echa abajo 17"/>
          <p:cNvSpPr/>
          <p:nvPr/>
        </p:nvSpPr>
        <p:spPr>
          <a:xfrm>
            <a:off x="1438389" y="1748380"/>
            <a:ext cx="269875" cy="385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>
              <a:solidFill>
                <a:srgbClr val="FFFFFF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613589" y="3006342"/>
            <a:ext cx="1916112" cy="1917700"/>
          </a:xfrm>
          <a:prstGeom prst="ellipse">
            <a:avLst/>
          </a:prstGeom>
          <a:solidFill>
            <a:schemeClr val="accent2">
              <a:lumMod val="75000"/>
              <a:alpha val="33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>
              <a:solidFill>
                <a:srgbClr val="FFFFFF"/>
              </a:solidFill>
            </a:endParaRPr>
          </a:p>
        </p:txBody>
      </p:sp>
      <p:graphicFrame>
        <p:nvGraphicFramePr>
          <p:cNvPr id="20" name="Objeto 9"/>
          <p:cNvGraphicFramePr>
            <a:graphicFrameLocks noChangeAspect="1"/>
          </p:cNvGraphicFramePr>
          <p:nvPr>
            <p:extLst/>
          </p:nvPr>
        </p:nvGraphicFramePr>
        <p:xfrm>
          <a:off x="4266051" y="3733534"/>
          <a:ext cx="6111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" name="Ecuación" r:id="rId10" imgW="393529" imgH="241195" progId="Equation.3">
                  <p:embed/>
                </p:oleObj>
              </mc:Choice>
              <mc:Fallback>
                <p:oleObj name="Ecuación" r:id="rId10" imgW="39352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051" y="3733534"/>
                        <a:ext cx="611188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9"/>
          <p:cNvGraphicFramePr>
            <a:graphicFrameLocks noChangeAspect="1"/>
          </p:cNvGraphicFramePr>
          <p:nvPr>
            <p:extLst/>
          </p:nvPr>
        </p:nvGraphicFramePr>
        <p:xfrm>
          <a:off x="5357813" y="2138363"/>
          <a:ext cx="384651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" name="Ecuación" r:id="rId12" imgW="1879560" imgH="507960" progId="Equation.3">
                  <p:embed/>
                </p:oleObj>
              </mc:Choice>
              <mc:Fallback>
                <p:oleObj name="Ecuación" r:id="rId12" imgW="1879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2138363"/>
                        <a:ext cx="3846512" cy="1036637"/>
                      </a:xfrm>
                      <a:prstGeom prst="rect">
                        <a:avLst/>
                      </a:prstGeom>
                      <a:solidFill>
                        <a:srgbClr val="C8B59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lecha abajo 23"/>
          <p:cNvSpPr/>
          <p:nvPr/>
        </p:nvSpPr>
        <p:spPr>
          <a:xfrm rot="18595140">
            <a:off x="5699166" y="1514259"/>
            <a:ext cx="269875" cy="69611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>
              <a:solidFill>
                <a:srgbClr val="FFFFFF"/>
              </a:solidFill>
            </a:endParaRPr>
          </a:p>
        </p:txBody>
      </p:sp>
      <p:sp>
        <p:nvSpPr>
          <p:cNvPr id="25" name="Flecha abajo 24"/>
          <p:cNvSpPr/>
          <p:nvPr/>
        </p:nvSpPr>
        <p:spPr>
          <a:xfrm rot="13984718">
            <a:off x="5692771" y="3173648"/>
            <a:ext cx="269875" cy="67019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>
              <a:solidFill>
                <a:srgbClr val="FFFFFF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563" y="8853"/>
            <a:ext cx="3158360" cy="1679219"/>
          </a:xfrm>
          <a:prstGeom prst="rect">
            <a:avLst/>
          </a:prstGeom>
        </p:spPr>
      </p:pic>
      <p:sp>
        <p:nvSpPr>
          <p:cNvPr id="36" name="CuadroTexto 10"/>
          <p:cNvSpPr txBox="1">
            <a:spLocks noChangeArrowheads="1"/>
          </p:cNvSpPr>
          <p:nvPr/>
        </p:nvSpPr>
        <p:spPr bwMode="auto">
          <a:xfrm>
            <a:off x="6058712" y="3400629"/>
            <a:ext cx="3085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MX" altLang="es-MX" sz="18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s-MX" altLang="es-MX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MX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is the time measured by the </a:t>
            </a:r>
            <a:r>
              <a:rPr lang="en-US" altLang="es-MX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standard</a:t>
            </a:r>
            <a:r>
              <a:rPr lang="es-MX" altLang="es-MX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s-MX" altLang="es-MX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CuadroTexto 10"/>
          <p:cNvSpPr txBox="1">
            <a:spLocks noChangeArrowheads="1"/>
          </p:cNvSpPr>
          <p:nvPr/>
        </p:nvSpPr>
        <p:spPr bwMode="auto">
          <a:xfrm>
            <a:off x="6026813" y="3894749"/>
            <a:ext cx="3027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MX" altLang="es-MX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s-MX" altLang="es-MX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stopwatch</a:t>
            </a:r>
            <a:r>
              <a:rPr lang="es-MX" altLang="es-MX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MX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is the time measured by the instrument under calibration</a:t>
            </a:r>
            <a:r>
              <a:rPr lang="es-MX" altLang="es-MX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s-MX" altLang="es-MX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CuadroTexto 10"/>
          <p:cNvSpPr txBox="1">
            <a:spLocks noChangeArrowheads="1"/>
          </p:cNvSpPr>
          <p:nvPr/>
        </p:nvSpPr>
        <p:spPr bwMode="auto">
          <a:xfrm>
            <a:off x="6012670" y="4739376"/>
            <a:ext cx="28411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MX" altLang="es-MX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s-MX" altLang="es-MX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s-MX" altLang="es-MX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is</a:t>
            </a:r>
            <a:r>
              <a:rPr lang="es-MX" altLang="es-MX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s-MX" altLang="es-MX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the</a:t>
            </a:r>
            <a:r>
              <a:rPr lang="es-MX" altLang="es-MX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s-MX" altLang="es-MX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coverage</a:t>
            </a:r>
            <a:r>
              <a:rPr lang="es-MX" altLang="es-MX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factor k</a:t>
            </a:r>
            <a:r>
              <a:rPr lang="es-MX" altLang="es-MX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s-MX" altLang="es-MX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CuadroTexto 10"/>
          <p:cNvSpPr txBox="1">
            <a:spLocks noChangeArrowheads="1"/>
          </p:cNvSpPr>
          <p:nvPr/>
        </p:nvSpPr>
        <p:spPr bwMode="auto">
          <a:xfrm>
            <a:off x="3815669" y="3323684"/>
            <a:ext cx="1511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MX" altLang="es-MX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STABILITY</a:t>
            </a:r>
          </a:p>
        </p:txBody>
      </p:sp>
      <p:sp>
        <p:nvSpPr>
          <p:cNvPr id="40" name="CuadroTexto 10"/>
          <p:cNvSpPr txBox="1">
            <a:spLocks noChangeArrowheads="1"/>
          </p:cNvSpPr>
          <p:nvPr/>
        </p:nvSpPr>
        <p:spPr bwMode="auto">
          <a:xfrm>
            <a:off x="3836633" y="4113338"/>
            <a:ext cx="1470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s-MX" altLang="es-MX" sz="2000" dirty="0" smtClean="0"/>
              <a:t>Allan </a:t>
            </a:r>
            <a:r>
              <a:rPr lang="es-MX" altLang="es-MX" sz="2000" dirty="0" err="1"/>
              <a:t>Deviation</a:t>
            </a:r>
            <a:endParaRPr lang="es-MX" altLang="es-MX" sz="2000" dirty="0" smtClean="0"/>
          </a:p>
        </p:txBody>
      </p:sp>
      <p:sp>
        <p:nvSpPr>
          <p:cNvPr id="41" name="CuadroTexto 10"/>
          <p:cNvSpPr txBox="1">
            <a:spLocks noChangeArrowheads="1"/>
          </p:cNvSpPr>
          <p:nvPr/>
        </p:nvSpPr>
        <p:spPr bwMode="auto">
          <a:xfrm>
            <a:off x="3743534" y="316396"/>
            <a:ext cx="16562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MX" altLang="es-MX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ACCURACY</a:t>
            </a:r>
          </a:p>
        </p:txBody>
      </p:sp>
      <p:sp>
        <p:nvSpPr>
          <p:cNvPr id="42" name="CuadroTexto 10"/>
          <p:cNvSpPr txBox="1">
            <a:spLocks noChangeArrowheads="1"/>
          </p:cNvSpPr>
          <p:nvPr/>
        </p:nvSpPr>
        <p:spPr bwMode="auto">
          <a:xfrm>
            <a:off x="5247868" y="369905"/>
            <a:ext cx="21548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s-MX" altLang="es-MX" sz="2000" dirty="0" err="1" smtClean="0">
                <a:solidFill>
                  <a:srgbClr val="000000"/>
                </a:solidFill>
              </a:rPr>
              <a:t>Average</a:t>
            </a:r>
            <a:endParaRPr lang="es-MX" altLang="es-MX" sz="20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s-MX" altLang="es-MX" sz="2000" dirty="0" err="1" smtClean="0">
                <a:solidFill>
                  <a:srgbClr val="000000"/>
                </a:solidFill>
              </a:rPr>
              <a:t>Frequency</a:t>
            </a:r>
            <a:endParaRPr lang="es-MX" altLang="es-MX" sz="20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s-MX" altLang="es-MX" sz="2000" dirty="0" smtClean="0">
                <a:solidFill>
                  <a:srgbClr val="000000"/>
                </a:solidFill>
              </a:rPr>
              <a:t>Offset</a:t>
            </a:r>
          </a:p>
        </p:txBody>
      </p:sp>
      <p:sp>
        <p:nvSpPr>
          <p:cNvPr id="43" name="Shape 67"/>
          <p:cNvSpPr txBox="1"/>
          <p:nvPr/>
        </p:nvSpPr>
        <p:spPr>
          <a:xfrm>
            <a:off x="6932428" y="8853"/>
            <a:ext cx="2211572" cy="848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45833"/>
            </a:pPr>
            <a:r>
              <a:rPr lang="es-CO" sz="2000" b="1" dirty="0">
                <a:solidFill>
                  <a:srgbClr val="FF0000"/>
                </a:solidFill>
              </a:rPr>
              <a:t>INDIRECT</a:t>
            </a:r>
            <a:r>
              <a:rPr lang="es-CO" sz="2000" b="1" dirty="0">
                <a:solidFill>
                  <a:srgbClr val="0D4D91"/>
                </a:solidFill>
              </a:rPr>
              <a:t> FREQUENCY MEASUREMENT</a:t>
            </a:r>
            <a:endParaRPr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0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4" grpId="0" animBg="1"/>
      <p:bldP spid="2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2140" y="1626781"/>
            <a:ext cx="1616149" cy="94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0074793"/>
                  </p:ext>
                </p:extLst>
              </p:nvPr>
            </p:nvGraphicFramePr>
            <p:xfrm>
              <a:off x="372140" y="1073991"/>
              <a:ext cx="8463515" cy="3247595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1692703"/>
                    <a:gridCol w="1692703"/>
                    <a:gridCol w="1692703"/>
                    <a:gridCol w="1692703"/>
                    <a:gridCol w="1692703"/>
                  </a:tblGrid>
                  <a:tr h="33573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CO" dirty="0" err="1" smtClean="0"/>
                            <a:t>Characteristic</a:t>
                          </a:r>
                          <a:endParaRPr lang="es-CO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/>
                            <a:t>Year</a:t>
                          </a:r>
                          <a:r>
                            <a:rPr lang="es-CO" dirty="0" smtClean="0"/>
                            <a:t> 2013</a:t>
                          </a:r>
                          <a:endParaRPr lang="es-CO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</a:tr>
                  <a:tr h="283155">
                    <a:tc v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smtClean="0"/>
                            <a:t>EXTECH</a:t>
                          </a:r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/>
                            <a:t>CASIO HS-3</a:t>
                          </a:r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/>
                            <a:t>COLE PARMER</a:t>
                          </a:r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/>
                            <a:t>Q&amp;Q</a:t>
                          </a:r>
                          <a:endParaRPr lang="es-CO" dirty="0"/>
                        </a:p>
                      </a:txBody>
                      <a:tcPr anchor="ctr"/>
                    </a:tc>
                  </a:tr>
                  <a:tr h="6795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𝑠𝑡𝑜𝑝𝑤𝑎𝑡𝑐h</m:t>
                                    </m:r>
                                  </m:sub>
                                </m:sSub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𝐻𝑧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CO" dirty="0" smtClean="0"/>
                        </a:p>
                        <a:p>
                          <a:pPr algn="ctr"/>
                          <a:r>
                            <a:rPr lang="es-CO" dirty="0" smtClean="0"/>
                            <a:t>Data </a:t>
                          </a:r>
                          <a:r>
                            <a:rPr lang="es-CO" dirty="0" err="1" smtClean="0"/>
                            <a:t>example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32.0001259079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32.0001251573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32.0001235423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42.6672213965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42.6672337584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42.6672332012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32.0007750885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32.0007718743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32.0007693736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/>
                            <a:t>128.0002218460</a:t>
                          </a:r>
                        </a:p>
                        <a:p>
                          <a:pPr algn="ctr"/>
                          <a:r>
                            <a:rPr lang="es-CO" dirty="0" smtClean="0"/>
                            <a:t>128.0003000120</a:t>
                          </a:r>
                        </a:p>
                        <a:p>
                          <a:pPr algn="ctr"/>
                          <a:r>
                            <a:rPr lang="es-CO" dirty="0" smtClean="0"/>
                            <a:t>128.0000791540</a:t>
                          </a:r>
                          <a:endParaRPr lang="es-CO" dirty="0"/>
                        </a:p>
                      </a:txBody>
                      <a:tcPr/>
                    </a:tc>
                  </a:tr>
                  <a:tr h="283155">
                    <a:tc>
                      <a:txBody>
                        <a:bodyPr/>
                        <a:lstStyle/>
                        <a:p>
                          <a:r>
                            <a:rPr lang="es-CO" dirty="0" err="1" smtClean="0"/>
                            <a:t>Divider</a:t>
                          </a:r>
                          <a:r>
                            <a:rPr lang="es-CO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CO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sz="1400" b="0" i="0" u="none" strike="noStrike" cap="none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</a:tr>
                  <a:tr h="4964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den>
                                </m:f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O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CO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𝐻𝑧</m:t>
                                        </m:r>
                                      </m:num>
                                      <m:den>
                                        <m:r>
                                          <a:rPr lang="es-CO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𝐻𝑧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3.89</m:t>
                                </m:r>
                                <m:r>
                                  <a:rPr lang="es-CO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es-CO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2.32</m:t>
                                </m:r>
                                <m:r>
                                  <a:rPr lang="es-CO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1.581</m:t>
                                </m:r>
                                <m:r>
                                  <a:rPr lang="es-CO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</a:tr>
                  <a:tr h="2831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 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4.</m:t>
                                </m:r>
                                <m:r>
                                  <a:rPr lang="es-C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s-CO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6.6</m:t>
                                </m:r>
                                <m:r>
                                  <a:rPr lang="es-CO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8.1</m:t>
                                </m:r>
                                <m:r>
                                  <a:rPr lang="es-CO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O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</a:tr>
                  <a:tr h="679571">
                    <a:tc>
                      <a:txBody>
                        <a:bodyPr/>
                        <a:lstStyle/>
                        <a:p>
                          <a:r>
                            <a:rPr lang="es-CO" dirty="0" err="1" smtClean="0"/>
                            <a:t>Analysis</a:t>
                          </a:r>
                          <a:endParaRPr lang="es-CO" dirty="0" smtClean="0"/>
                        </a:p>
                        <a:p>
                          <a:r>
                            <a:rPr lang="es-CO" dirty="0" smtClean="0"/>
                            <a:t>(</a:t>
                          </a:r>
                          <a:r>
                            <a:rPr lang="es-CO" dirty="0" err="1" smtClean="0"/>
                            <a:t>Advance</a:t>
                          </a:r>
                          <a:r>
                            <a:rPr lang="es-CO" dirty="0" smtClean="0"/>
                            <a:t> / </a:t>
                          </a:r>
                          <a:r>
                            <a:rPr lang="es-CO" dirty="0" err="1" smtClean="0"/>
                            <a:t>Delay</a:t>
                          </a:r>
                          <a:r>
                            <a:rPr lang="es-CO" dirty="0" smtClean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O" dirty="0" err="1" smtClean="0"/>
                            <a:t>Advance</a:t>
                          </a:r>
                          <a:r>
                            <a:rPr lang="es-CO" dirty="0" smtClean="0"/>
                            <a:t> 1 s in 71.40817 </a:t>
                          </a:r>
                          <a:r>
                            <a:rPr lang="es-CO" dirty="0" err="1" smtClean="0"/>
                            <a:t>hours</a:t>
                          </a:r>
                          <a:endParaRPr lang="es-CO" dirty="0" smtClean="0"/>
                        </a:p>
                        <a:p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/>
                            <a:t>Advance</a:t>
                          </a:r>
                          <a:r>
                            <a:rPr lang="es-CO" dirty="0" smtClean="0"/>
                            <a:t> 1 s in 22.22223 </a:t>
                          </a:r>
                          <a:r>
                            <a:rPr lang="es-CO" dirty="0" err="1" smtClean="0"/>
                            <a:t>hours</a:t>
                          </a:r>
                          <a:endParaRPr lang="es-CO" dirty="0" smtClean="0"/>
                        </a:p>
                        <a:p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/>
                            <a:t>Advance</a:t>
                          </a:r>
                          <a:r>
                            <a:rPr lang="es-CO" dirty="0" smtClean="0"/>
                            <a:t> 1 s in 11.97319 </a:t>
                          </a:r>
                          <a:r>
                            <a:rPr lang="es-CO" dirty="0" err="1" smtClean="0"/>
                            <a:t>hours</a:t>
                          </a:r>
                          <a:endParaRPr lang="es-CO" dirty="0" smtClean="0"/>
                        </a:p>
                        <a:p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>
                              <a:solidFill>
                                <a:srgbClr val="FF0000"/>
                              </a:solidFill>
                            </a:rPr>
                            <a:t>Advance</a:t>
                          </a:r>
                          <a:r>
                            <a:rPr lang="es-CO" dirty="0" smtClean="0">
                              <a:solidFill>
                                <a:srgbClr val="FF0000"/>
                              </a:solidFill>
                            </a:rPr>
                            <a:t> 1 s in 175.69752 </a:t>
                          </a:r>
                          <a:r>
                            <a:rPr lang="es-CO" dirty="0" err="1" smtClean="0">
                              <a:solidFill>
                                <a:srgbClr val="FF0000"/>
                              </a:solidFill>
                            </a:rPr>
                            <a:t>hours</a:t>
                          </a:r>
                          <a:endParaRPr lang="es-CO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endParaRPr lang="es-C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0074793"/>
                  </p:ext>
                </p:extLst>
              </p:nvPr>
            </p:nvGraphicFramePr>
            <p:xfrm>
              <a:off x="372140" y="1073991"/>
              <a:ext cx="8463515" cy="3247595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1692703"/>
                    <a:gridCol w="1692703"/>
                    <a:gridCol w="1692703"/>
                    <a:gridCol w="1692703"/>
                    <a:gridCol w="1692703"/>
                  </a:tblGrid>
                  <a:tr h="33573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CO" dirty="0" err="1" smtClean="0"/>
                            <a:t>Characteristic</a:t>
                          </a:r>
                          <a:endParaRPr lang="es-CO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/>
                            <a:t>Year</a:t>
                          </a:r>
                          <a:r>
                            <a:rPr lang="es-CO" dirty="0" smtClean="0"/>
                            <a:t> </a:t>
                          </a:r>
                          <a:r>
                            <a:rPr lang="es-CO" dirty="0" smtClean="0"/>
                            <a:t>2013</a:t>
                          </a:r>
                          <a:endParaRPr lang="es-CO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</a:tr>
                  <a:tr h="304800">
                    <a:tc v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smtClean="0"/>
                            <a:t>EXTECH</a:t>
                          </a:r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/>
                            <a:t>CASIO HS-3</a:t>
                          </a:r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/>
                            <a:t>COLE PARMER</a:t>
                          </a:r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/>
                            <a:t>Q&amp;Q</a:t>
                          </a:r>
                          <a:endParaRPr lang="es-CO" dirty="0"/>
                        </a:p>
                      </a:txBody>
                      <a:tcPr anchor="ctr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78" t="-90833" r="-402878" b="-2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32.0001259079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32.0001251573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32.0001235423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42.6672213965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42.6672337584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42.6672332012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32.0007750885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32.0007718743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32.0007693736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/>
                            <a:t>128.0002218460</a:t>
                          </a:r>
                        </a:p>
                        <a:p>
                          <a:pPr algn="ctr"/>
                          <a:r>
                            <a:rPr lang="es-CO" dirty="0" smtClean="0"/>
                            <a:t>128.0003000120</a:t>
                          </a:r>
                        </a:p>
                        <a:p>
                          <a:pPr algn="ctr"/>
                          <a:r>
                            <a:rPr lang="es-CO" dirty="0" smtClean="0"/>
                            <a:t>128.0000791540</a:t>
                          </a:r>
                          <a:endParaRPr lang="es-CO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78" t="-458000" r="-402878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2878" t="-458000" r="-302878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3610" t="-458000" r="-203971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18" t="-458000" r="-103237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18" t="-458000" r="-3237" b="-540000"/>
                          </a:stretch>
                        </a:blipFill>
                      </a:tcPr>
                    </a:tc>
                  </a:tr>
                  <a:tr h="534416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78" t="-317045" r="-402878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2878" t="-317045" r="-302878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3610" t="-317045" r="-203971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18" t="-317045" r="-103237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18" t="-317045" r="-3237" b="-206818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78" t="-734000" r="-402878" b="-2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2878" t="-734000" r="-302878" b="-2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3610" t="-734000" r="-203971" b="-2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18" t="-734000" r="-103237" b="-2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18" t="-734000" r="-3237" b="-264000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s-CO" dirty="0" err="1" smtClean="0"/>
                            <a:t>Analysis</a:t>
                          </a:r>
                          <a:endParaRPr lang="es-CO" dirty="0" smtClean="0"/>
                        </a:p>
                        <a:p>
                          <a:r>
                            <a:rPr lang="es-CO" dirty="0" smtClean="0"/>
                            <a:t>(</a:t>
                          </a:r>
                          <a:r>
                            <a:rPr lang="es-CO" dirty="0" err="1" smtClean="0"/>
                            <a:t>Advance</a:t>
                          </a:r>
                          <a:r>
                            <a:rPr lang="es-CO" dirty="0" smtClean="0"/>
                            <a:t> / </a:t>
                          </a:r>
                          <a:r>
                            <a:rPr lang="es-CO" dirty="0" err="1" smtClean="0"/>
                            <a:t>Delay</a:t>
                          </a:r>
                          <a:r>
                            <a:rPr lang="es-CO" dirty="0" smtClean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O" dirty="0" err="1" smtClean="0"/>
                            <a:t>Advance</a:t>
                          </a:r>
                          <a:r>
                            <a:rPr lang="es-CO" dirty="0" smtClean="0"/>
                            <a:t> </a:t>
                          </a:r>
                          <a:r>
                            <a:rPr lang="es-CO" dirty="0" smtClean="0"/>
                            <a:t>1 s </a:t>
                          </a:r>
                          <a:r>
                            <a:rPr lang="es-CO" dirty="0" smtClean="0"/>
                            <a:t>in </a:t>
                          </a:r>
                          <a:r>
                            <a:rPr lang="es-CO" dirty="0" smtClean="0"/>
                            <a:t>71.40817 </a:t>
                          </a:r>
                          <a:r>
                            <a:rPr lang="es-CO" dirty="0" err="1" smtClean="0"/>
                            <a:t>hours</a:t>
                          </a:r>
                          <a:endParaRPr lang="es-CO" dirty="0" smtClean="0"/>
                        </a:p>
                        <a:p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/>
                            <a:t>Advance</a:t>
                          </a:r>
                          <a:r>
                            <a:rPr lang="es-CO" dirty="0" smtClean="0"/>
                            <a:t> 1 s in 22.22223 </a:t>
                          </a:r>
                          <a:r>
                            <a:rPr lang="es-CO" dirty="0" err="1" smtClean="0"/>
                            <a:t>hours</a:t>
                          </a:r>
                          <a:endParaRPr lang="es-CO" dirty="0" smtClean="0"/>
                        </a:p>
                        <a:p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/>
                            <a:t>Advance</a:t>
                          </a:r>
                          <a:r>
                            <a:rPr lang="es-CO" dirty="0" smtClean="0"/>
                            <a:t> 1 s in 11.97319 </a:t>
                          </a:r>
                          <a:r>
                            <a:rPr lang="es-CO" dirty="0" err="1" smtClean="0"/>
                            <a:t>hours</a:t>
                          </a:r>
                          <a:endParaRPr lang="es-CO" dirty="0" smtClean="0"/>
                        </a:p>
                        <a:p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>
                              <a:solidFill>
                                <a:srgbClr val="FF0000"/>
                              </a:solidFill>
                            </a:rPr>
                            <a:t>Advance</a:t>
                          </a:r>
                          <a:r>
                            <a:rPr lang="es-CO" dirty="0" smtClean="0">
                              <a:solidFill>
                                <a:srgbClr val="FF0000"/>
                              </a:solidFill>
                            </a:rPr>
                            <a:t> 1 s in 175.69752 </a:t>
                          </a:r>
                          <a:r>
                            <a:rPr lang="es-CO" dirty="0" err="1" smtClean="0">
                              <a:solidFill>
                                <a:srgbClr val="FF0000"/>
                              </a:solidFill>
                            </a:rPr>
                            <a:t>hours</a:t>
                          </a:r>
                          <a:endParaRPr lang="es-CO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endParaRPr lang="es-C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Shape 67"/>
          <p:cNvSpPr txBox="1"/>
          <p:nvPr/>
        </p:nvSpPr>
        <p:spPr>
          <a:xfrm>
            <a:off x="4359993" y="8853"/>
            <a:ext cx="4784007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45833"/>
            </a:pPr>
            <a:r>
              <a:rPr lang="es-CO" sz="2400" b="1" dirty="0">
                <a:solidFill>
                  <a:srgbClr val="FF0000"/>
                </a:solidFill>
              </a:rPr>
              <a:t>INDIRECT</a:t>
            </a:r>
            <a:r>
              <a:rPr lang="es-CO" sz="2400" b="1" dirty="0">
                <a:solidFill>
                  <a:srgbClr val="0D4D91"/>
                </a:solidFill>
              </a:rPr>
              <a:t> FREQUENCY MEASUREMENT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4359993" y="8853"/>
            <a:ext cx="4784007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45833"/>
            </a:pPr>
            <a:r>
              <a:rPr lang="es-CO" sz="2400" b="1" dirty="0">
                <a:solidFill>
                  <a:srgbClr val="0D4D91"/>
                </a:solidFill>
              </a:rPr>
              <a:t>COMPARISON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2140" y="1626781"/>
            <a:ext cx="1616149" cy="94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1990568"/>
                  </p:ext>
                </p:extLst>
              </p:nvPr>
            </p:nvGraphicFramePr>
            <p:xfrm>
              <a:off x="372140" y="1073991"/>
              <a:ext cx="8463515" cy="3463305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1692703"/>
                    <a:gridCol w="1692703"/>
                    <a:gridCol w="1692703"/>
                    <a:gridCol w="1692703"/>
                    <a:gridCol w="1692703"/>
                  </a:tblGrid>
                  <a:tr h="33573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CO" dirty="0" err="1" smtClean="0"/>
                            <a:t>Characteristic</a:t>
                          </a:r>
                          <a:endParaRPr lang="es-CO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/>
                            <a:t>Year</a:t>
                          </a:r>
                          <a:r>
                            <a:rPr lang="es-CO" dirty="0" smtClean="0"/>
                            <a:t> 2014</a:t>
                          </a:r>
                          <a:endParaRPr lang="es-CO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</a:tr>
                  <a:tr h="283155">
                    <a:tc v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/>
                            <a:t>COLE PARMER</a:t>
                          </a:r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/>
                            <a:t>CASIO HS-10W</a:t>
                          </a:r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SEIKO</a:t>
                          </a:r>
                          <a:r>
                            <a:rPr lang="es-CO" baseline="0" dirty="0" smtClean="0">
                              <a:solidFill>
                                <a:srgbClr val="7030A0"/>
                              </a:solidFill>
                            </a:rPr>
                            <a:t> S025-6000</a:t>
                          </a:r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CASIO HS-3</a:t>
                          </a:r>
                        </a:p>
                      </a:txBody>
                      <a:tcPr anchor="ctr"/>
                    </a:tc>
                  </a:tr>
                  <a:tr h="6795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𝑠𝑡𝑜𝑝𝑤𝑎𝑡𝑐h</m:t>
                                    </m:r>
                                  </m:sub>
                                </m:sSub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𝐻𝑧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CO" dirty="0" smtClean="0"/>
                        </a:p>
                        <a:p>
                          <a:pPr algn="ctr"/>
                          <a:r>
                            <a:rPr lang="es-CO" dirty="0" smtClean="0"/>
                            <a:t>Data </a:t>
                          </a:r>
                          <a:r>
                            <a:rPr lang="es-CO" dirty="0" err="1" smtClean="0"/>
                            <a:t>example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31.99964803460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31.99963118190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31.99961866410</a:t>
                          </a:r>
                          <a:endParaRPr lang="es-CO" sz="1400" b="0" i="0" u="none" strike="noStrike" cap="none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28.44442438467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28.44442408857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28.44442390715</a:t>
                          </a:r>
                          <a:endParaRPr lang="es-CO" sz="1400" b="0" i="0" u="none" strike="noStrike" cap="none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7030A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-0.09 s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7030A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-0.13 s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7030A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-0.15 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0.04 s</a:t>
                          </a:r>
                        </a:p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0.01 s</a:t>
                          </a:r>
                        </a:p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-0.02 s</a:t>
                          </a:r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  <a:tr h="283155">
                    <a:tc>
                      <a:txBody>
                        <a:bodyPr/>
                        <a:lstStyle/>
                        <a:p>
                          <a:r>
                            <a:rPr lang="es-CO" dirty="0" err="1" smtClean="0"/>
                            <a:t>Divider</a:t>
                          </a:r>
                          <a:r>
                            <a:rPr lang="es-CO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CO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sz="1400" b="0" i="0" u="none" strike="noStrike" cap="none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Does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not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apply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Does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not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apply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</a:tr>
                  <a:tr h="4964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den>
                                </m:f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O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CO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𝐻𝑧</m:t>
                                        </m:r>
                                      </m:num>
                                      <m:den>
                                        <m:r>
                                          <a:rPr lang="es-CO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𝐻𝑧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−1.164</m:t>
                                </m:r>
                                <m:r>
                                  <a:rPr lang="es-CO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7.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</m:t>
                                </m:r>
                                <m:r>
                                  <a:rPr lang="es-CO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8.0</m:t>
                                </m:r>
                                <m:r>
                                  <a:rPr lang="es-CO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9.0</m:t>
                                </m:r>
                                <m:r>
                                  <a:rPr lang="es-CO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  <a:tr h="2831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 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4.</m:t>
                                </m:r>
                                <m:r>
                                  <a:rPr lang="es-CO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s-CO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s-CO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4.</m:t>
                                </m:r>
                                <m:r>
                                  <a:rPr lang="es-CO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s-CO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4.</m:t>
                                </m:r>
                                <m:r>
                                  <a:rPr lang="es-CO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O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s-CO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  <a:tr h="679571">
                    <a:tc>
                      <a:txBody>
                        <a:bodyPr/>
                        <a:lstStyle/>
                        <a:p>
                          <a:r>
                            <a:rPr lang="es-CO" dirty="0" err="1" smtClean="0"/>
                            <a:t>Analysis</a:t>
                          </a:r>
                          <a:endParaRPr lang="es-CO" dirty="0" smtClean="0"/>
                        </a:p>
                        <a:p>
                          <a:r>
                            <a:rPr lang="es-CO" dirty="0" smtClean="0"/>
                            <a:t>(</a:t>
                          </a:r>
                          <a:r>
                            <a:rPr lang="es-CO" dirty="0" err="1" smtClean="0"/>
                            <a:t>Advance</a:t>
                          </a:r>
                          <a:r>
                            <a:rPr lang="es-CO" dirty="0" smtClean="0"/>
                            <a:t> / </a:t>
                          </a:r>
                          <a:r>
                            <a:rPr lang="es-CO" dirty="0" err="1" smtClean="0"/>
                            <a:t>Delay</a:t>
                          </a:r>
                          <a:r>
                            <a:rPr lang="es-CO" dirty="0" smtClean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O" dirty="0" err="1" smtClean="0">
                              <a:solidFill>
                                <a:srgbClr val="FF0000"/>
                              </a:solidFill>
                            </a:rPr>
                            <a:t>Delay</a:t>
                          </a:r>
                          <a:r>
                            <a:rPr lang="es-CO" dirty="0" smtClean="0"/>
                            <a:t> 1 s in 23.86408 </a:t>
                          </a:r>
                          <a:r>
                            <a:rPr lang="es-CO" dirty="0" err="1" smtClean="0"/>
                            <a:t>hours</a:t>
                          </a:r>
                          <a:endParaRPr lang="es-CO" dirty="0" smtClean="0"/>
                        </a:p>
                        <a:p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/>
                            <a:t>Advance</a:t>
                          </a:r>
                          <a:r>
                            <a:rPr lang="es-CO" dirty="0" smtClean="0"/>
                            <a:t> 1 s in 38.68772 </a:t>
                          </a:r>
                          <a:r>
                            <a:rPr lang="es-CO" dirty="0" err="1" smtClean="0"/>
                            <a:t>hours</a:t>
                          </a:r>
                          <a:endParaRPr lang="es-CO" dirty="0" smtClean="0"/>
                        </a:p>
                        <a:p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Advance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0.0288 s (0.03 s) </a:t>
                          </a:r>
                          <a: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a:t>for each hour of continuous use.</a:t>
                          </a:r>
                          <a:endParaRPr lang="es-CO" dirty="0" smtClean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Advance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0.0324 s (0.03 s) </a:t>
                          </a:r>
                          <a: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a:t>for each hour of continuous use.</a:t>
                          </a:r>
                          <a:endParaRPr lang="es-CO" dirty="0" smtClean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1990568"/>
                  </p:ext>
                </p:extLst>
              </p:nvPr>
            </p:nvGraphicFramePr>
            <p:xfrm>
              <a:off x="372140" y="1073991"/>
              <a:ext cx="8463515" cy="3463305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1692703"/>
                    <a:gridCol w="1692703"/>
                    <a:gridCol w="1692703"/>
                    <a:gridCol w="1692703"/>
                    <a:gridCol w="1692703"/>
                  </a:tblGrid>
                  <a:tr h="33573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CO" dirty="0" err="1" smtClean="0"/>
                            <a:t>Characteristic</a:t>
                          </a:r>
                          <a:endParaRPr lang="es-CO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/>
                            <a:t>Year</a:t>
                          </a:r>
                          <a:r>
                            <a:rPr lang="es-CO" dirty="0" smtClean="0"/>
                            <a:t> </a:t>
                          </a:r>
                          <a:r>
                            <a:rPr lang="es-CO" dirty="0" smtClean="0"/>
                            <a:t>2014</a:t>
                          </a:r>
                          <a:endParaRPr lang="es-CO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</a:tr>
                  <a:tr h="304800">
                    <a:tc vMerge="1"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/>
                            <a:t>COLE PARMER</a:t>
                          </a:r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/>
                            <a:t>CASIO HS-10W</a:t>
                          </a:r>
                          <a:endParaRPr lang="es-CO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SEIKO</a:t>
                          </a:r>
                          <a:r>
                            <a:rPr lang="es-CO" baseline="0" dirty="0" smtClean="0">
                              <a:solidFill>
                                <a:srgbClr val="7030A0"/>
                              </a:solidFill>
                            </a:rPr>
                            <a:t> S025-6000</a:t>
                          </a:r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CASIO HS-3</a:t>
                          </a:r>
                        </a:p>
                      </a:txBody>
                      <a:tcPr anchor="ctr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78" t="-90833" r="-402878" b="-2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31.99964803460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31.99963118190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31.99961866410</a:t>
                          </a:r>
                          <a:endParaRPr lang="es-CO" sz="1400" b="0" i="0" u="none" strike="noStrike" cap="none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28.44442438467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28.44442408857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28.44442390715</a:t>
                          </a:r>
                          <a:endParaRPr lang="es-CO" sz="1400" b="0" i="0" u="none" strike="noStrike" cap="none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7030A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-0.09 s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7030A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-0.13 s</a:t>
                          </a:r>
                        </a:p>
                        <a:p>
                          <a:pPr algn="ctr"/>
                          <a:r>
                            <a:rPr lang="es-CO" sz="1400" b="0" i="0" u="none" strike="noStrike" cap="none" dirty="0" smtClean="0">
                              <a:solidFill>
                                <a:srgbClr val="7030A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-0.15 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0.04 s</a:t>
                          </a:r>
                        </a:p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0.01 s</a:t>
                          </a:r>
                        </a:p>
                        <a:p>
                          <a:pPr algn="ctr"/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-0.02 s</a:t>
                          </a:r>
                          <a:endParaRPr lang="es-CO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78" t="-458000" r="-402878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2878" t="-458000" r="-302878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3610" t="-458000" r="-203971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Does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not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apply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.</a:t>
                          </a:r>
                          <a:endParaRPr lang="es-CO" dirty="0" smtClean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Does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not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apply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.</a:t>
                          </a:r>
                          <a:endParaRPr lang="es-CO" dirty="0" smtClean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  <a:tr h="534416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78" t="-317045" r="-402878" b="-246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2878" t="-317045" r="-302878" b="-246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3610" t="-317045" r="-203971" b="-246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18" t="-317045" r="-103237" b="-246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18" t="-317045" r="-3237" b="-246591"/>
                          </a:stretch>
                        </a:blipFill>
                      </a:tcPr>
                    </a:tc>
                  </a:tr>
                  <a:tr h="307150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78" t="-719608" r="-402878" b="-3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2878" t="-719608" r="-302878" b="-3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3610" t="-719608" r="-203971" b="-3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18" t="-719608" r="-103237" b="-3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18" t="-719608" r="-3237" b="-325490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s-CO" dirty="0" err="1" smtClean="0"/>
                            <a:t>Analysis</a:t>
                          </a:r>
                          <a:endParaRPr lang="es-CO" dirty="0" smtClean="0"/>
                        </a:p>
                        <a:p>
                          <a:r>
                            <a:rPr lang="es-CO" dirty="0" smtClean="0"/>
                            <a:t>(</a:t>
                          </a:r>
                          <a:r>
                            <a:rPr lang="es-CO" dirty="0" err="1" smtClean="0"/>
                            <a:t>Advance</a:t>
                          </a:r>
                          <a:r>
                            <a:rPr lang="es-CO" dirty="0" smtClean="0"/>
                            <a:t> / </a:t>
                          </a:r>
                          <a:r>
                            <a:rPr lang="es-CO" dirty="0" err="1" smtClean="0"/>
                            <a:t>Delay</a:t>
                          </a:r>
                          <a:r>
                            <a:rPr lang="es-CO" dirty="0" smtClean="0"/>
                            <a:t>)</a:t>
                          </a:r>
                          <a:endParaRPr lang="es-CO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O" dirty="0" err="1" smtClean="0">
                              <a:solidFill>
                                <a:srgbClr val="FF0000"/>
                              </a:solidFill>
                            </a:rPr>
                            <a:t>Delay</a:t>
                          </a:r>
                          <a:r>
                            <a:rPr lang="es-CO" dirty="0" smtClean="0"/>
                            <a:t> </a:t>
                          </a:r>
                          <a:r>
                            <a:rPr lang="es-CO" dirty="0" smtClean="0"/>
                            <a:t>1 s </a:t>
                          </a:r>
                          <a:r>
                            <a:rPr lang="es-CO" dirty="0" smtClean="0"/>
                            <a:t>in </a:t>
                          </a:r>
                          <a:r>
                            <a:rPr lang="es-CO" dirty="0" smtClean="0"/>
                            <a:t>23.86408 </a:t>
                          </a:r>
                          <a:r>
                            <a:rPr lang="es-CO" dirty="0" err="1" smtClean="0"/>
                            <a:t>hours</a:t>
                          </a:r>
                          <a:endParaRPr lang="es-CO" dirty="0" smtClean="0"/>
                        </a:p>
                        <a:p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/>
                            <a:t>Advance</a:t>
                          </a:r>
                          <a:r>
                            <a:rPr lang="es-CO" dirty="0" smtClean="0"/>
                            <a:t> </a:t>
                          </a:r>
                          <a:r>
                            <a:rPr lang="es-CO" dirty="0" smtClean="0"/>
                            <a:t>1 s </a:t>
                          </a:r>
                          <a:r>
                            <a:rPr lang="es-CO" dirty="0" smtClean="0"/>
                            <a:t>in </a:t>
                          </a:r>
                          <a:r>
                            <a:rPr lang="es-CO" dirty="0" smtClean="0"/>
                            <a:t>38.68772 </a:t>
                          </a:r>
                          <a:r>
                            <a:rPr lang="es-CO" dirty="0" err="1" smtClean="0"/>
                            <a:t>hours</a:t>
                          </a:r>
                          <a:endParaRPr lang="es-CO" dirty="0" smtClean="0"/>
                        </a:p>
                        <a:p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Advance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0.0288 s (0.03 s) </a:t>
                          </a:r>
                          <a: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a:t>for each hour of continuous use.</a:t>
                          </a:r>
                          <a:endParaRPr lang="es-CO" dirty="0" smtClean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dirty="0" err="1" smtClean="0">
                              <a:solidFill>
                                <a:srgbClr val="7030A0"/>
                              </a:solidFill>
                            </a:rPr>
                            <a:t>Advance</a:t>
                          </a:r>
                          <a:r>
                            <a:rPr lang="es-CO" dirty="0" smtClean="0">
                              <a:solidFill>
                                <a:srgbClr val="7030A0"/>
                              </a:solidFill>
                            </a:rPr>
                            <a:t> 0.0324 s (0.03 s) </a:t>
                          </a:r>
                          <a: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a:t>for each hour of continuous use.</a:t>
                          </a:r>
                          <a:endParaRPr lang="es-CO" dirty="0" smtClean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78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4359993" y="8853"/>
            <a:ext cx="4784007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45833"/>
            </a:pPr>
            <a:r>
              <a:rPr lang="es-CO" sz="2400" b="1" dirty="0">
                <a:solidFill>
                  <a:srgbClr val="0D4D91"/>
                </a:solidFill>
              </a:rPr>
              <a:t>DIRECT TIME MEASUREMENT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2140" y="1626781"/>
            <a:ext cx="1616149" cy="94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  <p:pic>
        <p:nvPicPr>
          <p:cNvPr id="26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52" y="1103666"/>
            <a:ext cx="1707034" cy="10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9" t="20381" r="19725" b="17390"/>
          <a:stretch>
            <a:fillRect/>
          </a:stretch>
        </p:blipFill>
        <p:spPr bwMode="auto">
          <a:xfrm>
            <a:off x="2819386" y="855579"/>
            <a:ext cx="6016270" cy="41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http://www.japanprobe.com/july06/savings/clock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95" y="2656382"/>
            <a:ext cx="1403747" cy="1102519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19386" y="1772093"/>
            <a:ext cx="1087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Reference Clock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4031789" y="1772093"/>
            <a:ext cx="1087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Reference Clock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5188158" y="1772093"/>
            <a:ext cx="1087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Reference Clock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380753" y="1772093"/>
            <a:ext cx="1087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Reference Clock</a:t>
            </a: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819386" y="3294576"/>
            <a:ext cx="108771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Clock</a:t>
            </a:r>
          </a:p>
          <a:p>
            <a:pPr algn="ctr"/>
            <a:r>
              <a:rPr lang="es-CO" dirty="0"/>
              <a:t> under calibration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969442" y="3294576"/>
            <a:ext cx="108771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Clock</a:t>
            </a:r>
          </a:p>
          <a:p>
            <a:pPr algn="ctr"/>
            <a:r>
              <a:rPr lang="es-CO" dirty="0"/>
              <a:t> under calibration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119499" y="3294576"/>
            <a:ext cx="108771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Clock</a:t>
            </a:r>
          </a:p>
          <a:p>
            <a:pPr algn="ctr"/>
            <a:r>
              <a:rPr lang="es-CO" dirty="0"/>
              <a:t> under calibration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380753" y="3294576"/>
            <a:ext cx="108771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Clock</a:t>
            </a:r>
          </a:p>
          <a:p>
            <a:pPr algn="ctr"/>
            <a:r>
              <a:rPr lang="es-CO" dirty="0"/>
              <a:t> under calibration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374204" y="4623645"/>
            <a:ext cx="10877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Time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8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2322483" y="901296"/>
            <a:ext cx="4763100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" sz="6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¡Gracias!</a:t>
            </a:r>
          </a:p>
          <a:p>
            <a:pPr lvl="0" algn="ctr" rtl="0">
              <a:lnSpc>
                <a:spcPct val="115000"/>
              </a:lnSpc>
              <a:spcBef>
                <a:spcPts val="1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CO" sz="6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</a:t>
            </a:r>
            <a:r>
              <a:rPr lang="e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6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you!</a:t>
            </a:r>
          </a:p>
          <a:p>
            <a:pPr lvl="0" algn="ctr" rtl="0">
              <a:lnSpc>
                <a:spcPct val="115000"/>
              </a:lnSpc>
              <a:spcBef>
                <a:spcPts val="1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" sz="6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Obrigado!</a:t>
            </a:r>
            <a:endParaRPr lang="es" sz="6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87" y="1355919"/>
            <a:ext cx="2188988" cy="2703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107950" y="4866501"/>
            <a:ext cx="67322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" dirty="0">
                <a:latin typeface="Futura Std Medium"/>
              </a:rPr>
              <a:t>http://aprendelenguadesignos.com/signos-de-gracias-y-hola/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4359993" y="8853"/>
            <a:ext cx="4784007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45833"/>
            </a:pPr>
            <a:r>
              <a:rPr lang="es-CO" sz="2400" b="1" dirty="0">
                <a:solidFill>
                  <a:srgbClr val="FF0000"/>
                </a:solidFill>
              </a:rPr>
              <a:t>INDIRECT</a:t>
            </a:r>
            <a:r>
              <a:rPr lang="es-CO" sz="2400" b="1" dirty="0">
                <a:solidFill>
                  <a:srgbClr val="0D4D91"/>
                </a:solidFill>
              </a:rPr>
              <a:t> FREQUENCY MEASUREMENT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2140" y="1626781"/>
            <a:ext cx="1616149" cy="94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9" y="1158489"/>
            <a:ext cx="8410353" cy="36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24702" t="2896" r="22671" b="51056"/>
          <a:stretch/>
        </p:blipFill>
        <p:spPr>
          <a:xfrm>
            <a:off x="775426" y="3167115"/>
            <a:ext cx="1616899" cy="108156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03841" y="1153815"/>
            <a:ext cx="157655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Metal </a:t>
            </a:r>
            <a:r>
              <a:rPr lang="es-CO" dirty="0" err="1"/>
              <a:t>Shielding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1305180" y="1838320"/>
            <a:ext cx="11973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err="1" smtClean="0"/>
              <a:t>Conductive</a:t>
            </a:r>
            <a:r>
              <a:rPr lang="es-CO" dirty="0" smtClean="0"/>
              <a:t> </a:t>
            </a:r>
            <a:r>
              <a:rPr lang="es-CO" dirty="0" err="1"/>
              <a:t>surface</a:t>
            </a:r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2967404" y="2989871"/>
            <a:ext cx="11973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err="1"/>
              <a:t>Amplifier</a:t>
            </a:r>
            <a:r>
              <a:rPr lang="es-CO" dirty="0"/>
              <a:t> </a:t>
            </a:r>
            <a:r>
              <a:rPr lang="es-CO" dirty="0" err="1"/>
              <a:t>stage</a:t>
            </a:r>
            <a:endParaRPr lang="es-CO" dirty="0"/>
          </a:p>
        </p:txBody>
      </p:sp>
      <p:sp>
        <p:nvSpPr>
          <p:cNvPr id="11" name="Rectángulo 10"/>
          <p:cNvSpPr/>
          <p:nvPr/>
        </p:nvSpPr>
        <p:spPr>
          <a:xfrm>
            <a:off x="5239227" y="1930160"/>
            <a:ext cx="11973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err="1" smtClean="0"/>
              <a:t>Amplifier</a:t>
            </a:r>
            <a:r>
              <a:rPr lang="es-CO" dirty="0" smtClean="0"/>
              <a:t> </a:t>
            </a:r>
            <a:r>
              <a:rPr lang="es-CO" dirty="0"/>
              <a:t>control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177897" y="1930160"/>
            <a:ext cx="11973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err="1" smtClean="0"/>
              <a:t>Frequency</a:t>
            </a:r>
            <a:r>
              <a:rPr lang="es-CO" dirty="0" smtClean="0"/>
              <a:t> </a:t>
            </a:r>
            <a:r>
              <a:rPr lang="es-CO" dirty="0" err="1" smtClean="0"/>
              <a:t>counter</a:t>
            </a:r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>
            <a:off x="5288846" y="4094788"/>
            <a:ext cx="119732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err="1" smtClean="0"/>
              <a:t>Oscilloscope</a:t>
            </a:r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7666995" y="2822189"/>
            <a:ext cx="11973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err="1" smtClean="0"/>
              <a:t>Typical</a:t>
            </a:r>
            <a:r>
              <a:rPr lang="es-CO" dirty="0" smtClean="0"/>
              <a:t> </a:t>
            </a:r>
            <a:r>
              <a:rPr lang="es-CO" dirty="0" err="1" smtClean="0"/>
              <a:t>signal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25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2140" y="1626781"/>
            <a:ext cx="1616149" cy="94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56" y="967568"/>
            <a:ext cx="8250867" cy="3970613"/>
          </a:xfrm>
          <a:prstGeom prst="rect">
            <a:avLst/>
          </a:prstGeom>
        </p:spPr>
      </p:pic>
      <p:pic>
        <p:nvPicPr>
          <p:cNvPr id="27" name="Imagen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83" y="2099930"/>
            <a:ext cx="754912" cy="6485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67"/>
          <p:cNvSpPr txBox="1"/>
          <p:nvPr/>
        </p:nvSpPr>
        <p:spPr>
          <a:xfrm>
            <a:off x="4359993" y="8853"/>
            <a:ext cx="4784007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45833"/>
            </a:pPr>
            <a:r>
              <a:rPr lang="es-CO" sz="2400" b="1" dirty="0">
                <a:solidFill>
                  <a:srgbClr val="FF0000"/>
                </a:solidFill>
              </a:rPr>
              <a:t>INDIRECT</a:t>
            </a:r>
            <a:r>
              <a:rPr lang="es-CO" sz="2400" b="1" dirty="0">
                <a:solidFill>
                  <a:srgbClr val="0D4D91"/>
                </a:solidFill>
              </a:rPr>
              <a:t> FREQUENCY MEASUREMENT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2140" y="1626781"/>
            <a:ext cx="1616149" cy="94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r="59838"/>
          <a:stretch/>
        </p:blipFill>
        <p:spPr>
          <a:xfrm>
            <a:off x="2648151" y="835507"/>
            <a:ext cx="3423684" cy="2044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41840" t="8393"/>
          <a:stretch/>
        </p:blipFill>
        <p:spPr>
          <a:xfrm>
            <a:off x="1552354" y="2822501"/>
            <a:ext cx="6143626" cy="232099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359993" y="835507"/>
            <a:ext cx="4204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http://www.jewelerssupplies.com/product7141.html</a:t>
            </a:r>
          </a:p>
        </p:txBody>
      </p:sp>
      <p:sp>
        <p:nvSpPr>
          <p:cNvPr id="7" name="Shape 67"/>
          <p:cNvSpPr txBox="1"/>
          <p:nvPr/>
        </p:nvSpPr>
        <p:spPr>
          <a:xfrm>
            <a:off x="4359993" y="8853"/>
            <a:ext cx="4784007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45833"/>
            </a:pPr>
            <a:r>
              <a:rPr lang="es-CO" sz="2400" b="1" dirty="0">
                <a:solidFill>
                  <a:srgbClr val="FF0000"/>
                </a:solidFill>
              </a:rPr>
              <a:t>INDIRECT</a:t>
            </a:r>
            <a:r>
              <a:rPr lang="es-CO" sz="2400" b="1" dirty="0">
                <a:solidFill>
                  <a:srgbClr val="0D4D91"/>
                </a:solidFill>
              </a:rPr>
              <a:t> FREQUENCY MEASUREMENT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4359993" y="8853"/>
            <a:ext cx="4784007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45833"/>
            </a:pPr>
            <a:r>
              <a:rPr lang="es-CO" sz="2400" b="1" dirty="0">
                <a:solidFill>
                  <a:srgbClr val="0D4D91"/>
                </a:solidFill>
              </a:rPr>
              <a:t>DIRECT TIME MEASUREMENT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2140" y="1626781"/>
            <a:ext cx="1616149" cy="94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FF"/>
              </a:solidFill>
            </a:endParaRPr>
          </a:p>
        </p:txBody>
      </p:sp>
      <p:pic>
        <p:nvPicPr>
          <p:cNvPr id="26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52" y="1103666"/>
            <a:ext cx="1707034" cy="10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9" t="20381" r="19725" b="17390"/>
          <a:stretch>
            <a:fillRect/>
          </a:stretch>
        </p:blipFill>
        <p:spPr bwMode="auto">
          <a:xfrm>
            <a:off x="2819386" y="855579"/>
            <a:ext cx="6016270" cy="41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http://www.japanprobe.com/july06/savings/clock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95" y="2656382"/>
            <a:ext cx="1403747" cy="1102519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19386" y="1772093"/>
            <a:ext cx="1087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Reference Clock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4031789" y="1772093"/>
            <a:ext cx="1087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Reference Clock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5188158" y="1772093"/>
            <a:ext cx="1087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Reference Clock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380753" y="1772093"/>
            <a:ext cx="1087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Reference Clock</a:t>
            </a: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819386" y="3294576"/>
            <a:ext cx="108771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Clock</a:t>
            </a:r>
          </a:p>
          <a:p>
            <a:pPr algn="ctr"/>
            <a:r>
              <a:rPr lang="es-CO" dirty="0"/>
              <a:t> under calibration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969442" y="3294576"/>
            <a:ext cx="108771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Clock</a:t>
            </a:r>
          </a:p>
          <a:p>
            <a:pPr algn="ctr"/>
            <a:r>
              <a:rPr lang="es-CO" dirty="0"/>
              <a:t> under calibration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119499" y="3294576"/>
            <a:ext cx="108771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Clock</a:t>
            </a:r>
          </a:p>
          <a:p>
            <a:pPr algn="ctr"/>
            <a:r>
              <a:rPr lang="es-CO" dirty="0"/>
              <a:t> under calibration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380753" y="3294576"/>
            <a:ext cx="108771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Clock</a:t>
            </a:r>
          </a:p>
          <a:p>
            <a:pPr algn="ctr"/>
            <a:r>
              <a:rPr lang="es-CO" dirty="0"/>
              <a:t> under calibration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374204" y="4623645"/>
            <a:ext cx="10877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Time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258693" y="857009"/>
            <a:ext cx="4366470" cy="6102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CO" sz="2400" b="1" dirty="0" err="1">
                <a:solidFill>
                  <a:srgbClr val="0D4D91"/>
                </a:solidFill>
              </a:rPr>
              <a:t>Metrological</a:t>
            </a:r>
            <a:r>
              <a:rPr lang="es-CO" sz="2400" b="1" dirty="0">
                <a:solidFill>
                  <a:srgbClr val="0D4D91"/>
                </a:solidFill>
              </a:rPr>
              <a:t> </a:t>
            </a:r>
            <a:r>
              <a:rPr lang="es-CO" sz="2400" b="1" dirty="0" err="1">
                <a:solidFill>
                  <a:srgbClr val="0D4D91"/>
                </a:solidFill>
              </a:rPr>
              <a:t>confirmation</a:t>
            </a:r>
            <a:endParaRPr dirty="0">
              <a:solidFill>
                <a:srgbClr val="0D4D9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21648" y="1824271"/>
            <a:ext cx="1946739" cy="472060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err="1">
                <a:solidFill>
                  <a:schemeClr val="tx1"/>
                </a:solidFill>
                <a:latin typeface="Futura Std Medium"/>
              </a:rPr>
              <a:t>Stopwatch</a:t>
            </a:r>
            <a:endParaRPr lang="es-CO" sz="2000" dirty="0">
              <a:solidFill>
                <a:schemeClr val="tx1"/>
              </a:solidFill>
              <a:latin typeface="Futura Std Medium"/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2393930" y="1482014"/>
            <a:ext cx="180754" cy="1136163"/>
          </a:xfrm>
          <a:prstGeom prst="leftBrace">
            <a:avLst/>
          </a:prstGeom>
          <a:ln>
            <a:solidFill>
              <a:srgbClr val="0D4D9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hape 74"/>
              <p:cNvSpPr txBox="1"/>
              <p:nvPr/>
            </p:nvSpPr>
            <p:spPr>
              <a:xfrm>
                <a:off x="2619144" y="1317082"/>
                <a:ext cx="5623760" cy="187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s-CO" sz="2000" dirty="0" err="1">
                    <a:latin typeface="Futura Std Medium"/>
                  </a:rPr>
                  <a:t>Start</a:t>
                </a:r>
                <a:r>
                  <a:rPr lang="es-CO" sz="2000" dirty="0">
                    <a:latin typeface="Futura Std Medium"/>
                  </a:rPr>
                  <a:t> / stop </a:t>
                </a:r>
                <a:r>
                  <a:rPr lang="es-CO" sz="2000" dirty="0" err="1" smtClean="0">
                    <a:latin typeface="Futura Std Medium"/>
                  </a:rPr>
                  <a:t>mechanism</a:t>
                </a:r>
                <a:r>
                  <a:rPr lang="es-CO" sz="2000" dirty="0" smtClean="0">
                    <a:latin typeface="Futura Std Medium"/>
                  </a:rPr>
                  <a:t> </a:t>
                </a:r>
                <a:r>
                  <a:rPr lang="es" sz="2000" dirty="0" smtClean="0">
                    <a:latin typeface="Futura Std Medium"/>
                  </a:rPr>
                  <a:t>(</a:t>
                </a:r>
                <a14:m>
                  <m:oMath xmlns:m="http://schemas.openxmlformats.org/officeDocument/2006/math">
                    <m:r>
                      <a:rPr lang="e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s" sz="2000" dirty="0" smtClean="0">
                    <a:latin typeface="Futura Std Medium"/>
                  </a:rPr>
                  <a:t>20 ms)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s-CO" sz="2000" dirty="0" err="1">
                    <a:latin typeface="Futura Std Medium"/>
                  </a:rPr>
                  <a:t>Stopwatch</a:t>
                </a:r>
                <a:r>
                  <a:rPr lang="es-CO" sz="2000" dirty="0">
                    <a:latin typeface="Futura Std Medium"/>
                  </a:rPr>
                  <a:t> </a:t>
                </a:r>
                <a:r>
                  <a:rPr lang="es-CO" sz="2000" dirty="0" err="1">
                    <a:latin typeface="Futura Std Medium"/>
                  </a:rPr>
                  <a:t>operation</a:t>
                </a:r>
                <a:r>
                  <a:rPr lang="es-CO" sz="2000" dirty="0">
                    <a:latin typeface="Futura Std Medium"/>
                  </a:rPr>
                  <a:t> </a:t>
                </a:r>
                <a:r>
                  <a:rPr lang="es-CO" sz="2000" dirty="0" smtClean="0">
                    <a:latin typeface="Futura Std Medium"/>
                  </a:rPr>
                  <a:t>time BIG</a:t>
                </a:r>
                <a:endParaRPr lang="es" sz="2000" dirty="0" smtClean="0">
                  <a:latin typeface="Futura Std Medium"/>
                </a:endParaRPr>
              </a:p>
            </p:txBody>
          </p:sp>
        </mc:Choice>
        <mc:Fallback xmlns="">
          <p:sp>
            <p:nvSpPr>
              <p:cNvPr id="15" name="Shap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144" y="1317082"/>
                <a:ext cx="5623760" cy="1877100"/>
              </a:xfrm>
              <a:prstGeom prst="rect">
                <a:avLst/>
              </a:prstGeom>
              <a:blipFill rotWithShape="0">
                <a:blip r:embed="rId4"/>
                <a:stretch>
                  <a:fillRect l="-11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641" y="1274333"/>
            <a:ext cx="381276" cy="45753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048" y="1602770"/>
            <a:ext cx="381276" cy="45753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484307" y="3298920"/>
            <a:ext cx="142058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2000" dirty="0" smtClean="0">
                <a:solidFill>
                  <a:srgbClr val="FF0000"/>
                </a:solidFill>
                <a:latin typeface="Futura Std Medium"/>
              </a:rPr>
              <a:t>Small </a:t>
            </a:r>
          </a:p>
          <a:p>
            <a:r>
              <a:rPr lang="es-CO" sz="2000" dirty="0" err="1" smtClean="0">
                <a:solidFill>
                  <a:srgbClr val="FF0000"/>
                </a:solidFill>
                <a:latin typeface="Futura Std Medium"/>
              </a:rPr>
              <a:t>Start</a:t>
            </a:r>
            <a:r>
              <a:rPr lang="es-CO" sz="2000" dirty="0" smtClean="0">
                <a:solidFill>
                  <a:srgbClr val="FF0000"/>
                </a:solidFill>
                <a:latin typeface="Futura Std Medium"/>
              </a:rPr>
              <a:t> / stop</a:t>
            </a:r>
            <a:endParaRPr lang="es-CO" sz="2000" dirty="0">
              <a:solidFill>
                <a:srgbClr val="0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041506" y="3145031"/>
            <a:ext cx="282481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Futura Std Medium"/>
              </a:rPr>
              <a:t>DIFFERENCES OF</a:t>
            </a:r>
          </a:p>
          <a:p>
            <a:r>
              <a:rPr lang="en-US" sz="2000" dirty="0">
                <a:solidFill>
                  <a:srgbClr val="FF0000"/>
                </a:solidFill>
                <a:latin typeface="Futura Std Medium"/>
              </a:rPr>
              <a:t>ACCUMULATED TIME</a:t>
            </a:r>
          </a:p>
          <a:p>
            <a:r>
              <a:rPr lang="en-US" sz="2000" dirty="0">
                <a:solidFill>
                  <a:srgbClr val="FF0000"/>
                </a:solidFill>
                <a:latin typeface="Futura Std Medium"/>
              </a:rPr>
              <a:t>OF MEASURING</a:t>
            </a:r>
            <a:endParaRPr lang="es-CO" sz="2000" dirty="0">
              <a:solidFill>
                <a:srgbClr val="000000"/>
              </a:solidFill>
            </a:endParaRPr>
          </a:p>
        </p:txBody>
      </p:sp>
      <p:sp>
        <p:nvSpPr>
          <p:cNvPr id="23" name="Flecha abajo 22"/>
          <p:cNvSpPr/>
          <p:nvPr/>
        </p:nvSpPr>
        <p:spPr>
          <a:xfrm>
            <a:off x="4311809" y="2296331"/>
            <a:ext cx="269875" cy="99242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>
              <a:solidFill>
                <a:srgbClr val="FFFFFF"/>
              </a:solidFill>
            </a:endParaRPr>
          </a:p>
        </p:txBody>
      </p:sp>
      <p:pic>
        <p:nvPicPr>
          <p:cNvPr id="15362" name="Picture 2" descr="Resultado de imagen para start stop dedo cronomet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" y="2790363"/>
            <a:ext cx="2157819" cy="21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76907" y="3452808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000" dirty="0" smtClean="0">
                <a:latin typeface="Futura Std Medium"/>
              </a:rPr>
              <a:t>versus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6898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258693" y="857009"/>
            <a:ext cx="4366470" cy="6102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CO" sz="2400" b="1" dirty="0" err="1">
                <a:solidFill>
                  <a:srgbClr val="0D4D91"/>
                </a:solidFill>
              </a:rPr>
              <a:t>Metrological</a:t>
            </a:r>
            <a:r>
              <a:rPr lang="es-CO" sz="2400" b="1" dirty="0">
                <a:solidFill>
                  <a:srgbClr val="0D4D91"/>
                </a:solidFill>
              </a:rPr>
              <a:t> </a:t>
            </a:r>
            <a:r>
              <a:rPr lang="es-CO" sz="2400" b="1" dirty="0" err="1">
                <a:solidFill>
                  <a:srgbClr val="0D4D91"/>
                </a:solidFill>
              </a:rPr>
              <a:t>confirmation</a:t>
            </a:r>
            <a:endParaRPr lang="es-CO" sz="2400" dirty="0">
              <a:solidFill>
                <a:srgbClr val="0D4D91"/>
              </a:solidFill>
            </a:endParaRPr>
          </a:p>
          <a:p>
            <a:endParaRPr dirty="0">
              <a:solidFill>
                <a:srgbClr val="0D4D9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21648" y="1824271"/>
            <a:ext cx="1946739" cy="472060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err="1">
                <a:solidFill>
                  <a:schemeClr val="tx1"/>
                </a:solidFill>
                <a:latin typeface="Futura Std Medium"/>
              </a:rPr>
              <a:t>Stopwatch</a:t>
            </a:r>
            <a:endParaRPr lang="es-CO" sz="2000" dirty="0">
              <a:solidFill>
                <a:schemeClr val="tx1"/>
              </a:solidFill>
              <a:latin typeface="Futura Std Medium"/>
            </a:endParaRPr>
          </a:p>
        </p:txBody>
      </p:sp>
      <p:pic>
        <p:nvPicPr>
          <p:cNvPr id="15362" name="Picture 2" descr="Resultado de imagen para start stop dedo cronome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" y="2790363"/>
            <a:ext cx="2157819" cy="21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76907" y="3452808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000" dirty="0" smtClean="0">
                <a:latin typeface="Futura Std Medium"/>
              </a:rPr>
              <a:t>versus</a:t>
            </a:r>
            <a:endParaRPr lang="es-CO" sz="2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464" y="292369"/>
            <a:ext cx="3817627" cy="279033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484307" y="3298920"/>
            <a:ext cx="142058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2000" dirty="0" smtClean="0">
                <a:solidFill>
                  <a:srgbClr val="FF0000"/>
                </a:solidFill>
                <a:latin typeface="Futura Std Medium"/>
              </a:rPr>
              <a:t>Small </a:t>
            </a:r>
          </a:p>
          <a:p>
            <a:r>
              <a:rPr lang="es-CO" sz="2000" dirty="0" err="1" smtClean="0">
                <a:solidFill>
                  <a:srgbClr val="FF0000"/>
                </a:solidFill>
                <a:latin typeface="Futura Std Medium"/>
              </a:rPr>
              <a:t>Start</a:t>
            </a:r>
            <a:r>
              <a:rPr lang="es-CO" sz="2000" dirty="0" smtClean="0">
                <a:solidFill>
                  <a:srgbClr val="FF0000"/>
                </a:solidFill>
                <a:latin typeface="Futura Std Medium"/>
              </a:rPr>
              <a:t> / stop</a:t>
            </a:r>
            <a:endParaRPr lang="es-CO" sz="2000" dirty="0">
              <a:solidFill>
                <a:srgbClr val="00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41506" y="3145031"/>
            <a:ext cx="282481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Futura Std Medium"/>
              </a:rPr>
              <a:t>DIFFERENCES OF</a:t>
            </a:r>
          </a:p>
          <a:p>
            <a:r>
              <a:rPr lang="en-US" sz="2000" dirty="0">
                <a:solidFill>
                  <a:srgbClr val="FF0000"/>
                </a:solidFill>
                <a:latin typeface="Futura Std Medium"/>
              </a:rPr>
              <a:t>ACCUMULATED TIME</a:t>
            </a:r>
          </a:p>
          <a:p>
            <a:r>
              <a:rPr lang="en-US" sz="2000" dirty="0">
                <a:solidFill>
                  <a:srgbClr val="FF0000"/>
                </a:solidFill>
                <a:latin typeface="Futura Std Medium"/>
              </a:rPr>
              <a:t>OF MEASURING</a:t>
            </a:r>
            <a:endParaRPr lang="es-CO" sz="2000" dirty="0">
              <a:solidFill>
                <a:srgbClr val="0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09924" y="292369"/>
            <a:ext cx="30380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CO" dirty="0" smtClean="0"/>
              <a:t>Linear </a:t>
            </a:r>
            <a:r>
              <a:rPr lang="es-CO" dirty="0" err="1"/>
              <a:t>adjustment</a:t>
            </a:r>
            <a:r>
              <a:rPr lang="es-CO" dirty="0"/>
              <a:t> of </a:t>
            </a:r>
            <a:r>
              <a:rPr lang="es-CO" dirty="0" err="1"/>
              <a:t>measurements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 rot="16200000">
            <a:off x="3433244" y="1412773"/>
            <a:ext cx="202701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Time </a:t>
            </a:r>
            <a:r>
              <a:rPr lang="es-CO" dirty="0" err="1"/>
              <a:t>differences</a:t>
            </a:r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5744669" y="2774931"/>
            <a:ext cx="118067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Time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113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327860" y="2370939"/>
            <a:ext cx="1946739" cy="472060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err="1">
                <a:solidFill>
                  <a:schemeClr val="tx1"/>
                </a:solidFill>
                <a:latin typeface="Futura Std Medium"/>
              </a:rPr>
              <a:t>Stopwatch</a:t>
            </a:r>
            <a:endParaRPr lang="es-CO" sz="2000" dirty="0">
              <a:solidFill>
                <a:schemeClr val="tx1"/>
              </a:solidFill>
              <a:latin typeface="Futura Std Medium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237" y="95693"/>
            <a:ext cx="4921214" cy="274730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327" y="1004623"/>
            <a:ext cx="936178" cy="112341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305" y="3235453"/>
            <a:ext cx="1123200" cy="11232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0888" y="2972077"/>
            <a:ext cx="2486358" cy="20571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410" name="Picture 2" descr="Resultado de imagen para start stop dedo cronomet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4" y="2972077"/>
            <a:ext cx="1543010" cy="192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5434067" y="95693"/>
            <a:ext cx="346538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Linear </a:t>
            </a:r>
            <a:r>
              <a:rPr lang="es-CO" dirty="0" err="1"/>
              <a:t>adjustment</a:t>
            </a:r>
            <a:r>
              <a:rPr lang="es-CO" dirty="0"/>
              <a:t> of </a:t>
            </a:r>
            <a:r>
              <a:rPr lang="es-CO" dirty="0" err="1"/>
              <a:t>measurements</a:t>
            </a:r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 rot="16200000">
            <a:off x="3177384" y="1263086"/>
            <a:ext cx="202701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Time </a:t>
            </a:r>
            <a:r>
              <a:rPr lang="es-CO" dirty="0" err="1"/>
              <a:t>differences</a:t>
            </a:r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5986088" y="2535222"/>
            <a:ext cx="118067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Time</a:t>
            </a:r>
            <a:endParaRPr lang="es-CO" dirty="0"/>
          </a:p>
        </p:txBody>
      </p:sp>
      <p:sp>
        <p:nvSpPr>
          <p:cNvPr id="15" name="Rectángulo 14"/>
          <p:cNvSpPr/>
          <p:nvPr/>
        </p:nvSpPr>
        <p:spPr>
          <a:xfrm rot="16200000">
            <a:off x="3501113" y="3774134"/>
            <a:ext cx="168732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dirty="0" smtClean="0"/>
              <a:t>Time </a:t>
            </a:r>
            <a:r>
              <a:rPr lang="es-CO" sz="1200" dirty="0" err="1"/>
              <a:t>differences</a:t>
            </a:r>
            <a:endParaRPr lang="es-CO" sz="1200" dirty="0"/>
          </a:p>
        </p:txBody>
      </p:sp>
      <p:sp>
        <p:nvSpPr>
          <p:cNvPr id="16" name="Rectángulo 15"/>
          <p:cNvSpPr/>
          <p:nvPr/>
        </p:nvSpPr>
        <p:spPr>
          <a:xfrm>
            <a:off x="6053470" y="4756298"/>
            <a:ext cx="62377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dirty="0" smtClean="0"/>
              <a:t>Time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8137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760</Words>
  <Application>Microsoft Office PowerPoint</Application>
  <PresentationFormat>Presentación en pantalla (16:9)</PresentationFormat>
  <Paragraphs>258</Paragraphs>
  <Slides>20</Slides>
  <Notes>20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Futura Std Medium</vt:lpstr>
      <vt:lpstr>Times New Roman</vt:lpstr>
      <vt:lpstr>simple-light-2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Nubia Milena Rodriguez Roberto</dc:creator>
  <cp:lastModifiedBy>Liz Catherine Hernández Forero</cp:lastModifiedBy>
  <cp:revision>136</cp:revision>
  <dcterms:modified xsi:type="dcterms:W3CDTF">2017-10-24T13:12:50Z</dcterms:modified>
</cp:coreProperties>
</file>